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DM Sans" pitchFamily="2" charset="0"/>
      <p:regular r:id="rId44"/>
    </p:embeddedFont>
    <p:embeddedFont>
      <p:font typeface="DM Sans Bold" charset="0"/>
      <p:regular r:id="rId45"/>
    </p:embeddedFont>
    <p:embeddedFont>
      <p:font typeface="DM Sans Bold Italics" panose="02010600030101010101" charset="0"/>
      <p:regular r:id="rId46"/>
    </p:embeddedFont>
    <p:embeddedFont>
      <p:font typeface="DM Sans Italics" panose="02010600030101010101" charset="0"/>
      <p:regular r:id="rId47"/>
    </p:embeddedFont>
    <p:embeddedFont>
      <p:font typeface="Montserrat Classic Bold" panose="02010600030101010101" charset="0"/>
      <p:regular r:id="rId48"/>
    </p:embeddedFont>
    <p:embeddedFont>
      <p:font typeface="Oswald" panose="00000500000000000000" pitchFamily="2" charset="0"/>
      <p:regular r:id="rId49"/>
    </p:embeddedFont>
    <p:embeddedFont>
      <p:font typeface="Oswald Bold" panose="00000800000000000000"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3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10.png"/><Relationship Id="rId7" Type="http://schemas.openxmlformats.org/officeDocument/2006/relationships/image" Target="../media/image89.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1.svg"/><Relationship Id="rId9" Type="http://schemas.openxmlformats.org/officeDocument/2006/relationships/image" Target="../media/image91.png"/></Relationships>
</file>

<file path=ppt/slides/_rels/slide3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2.png"/><Relationship Id="rId7" Type="http://schemas.openxmlformats.org/officeDocument/2006/relationships/image" Target="../media/image2.png"/><Relationship Id="rId12" Type="http://schemas.openxmlformats.org/officeDocument/2006/relationships/image" Target="../media/image9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5.svg"/><Relationship Id="rId11" Type="http://schemas.openxmlformats.org/officeDocument/2006/relationships/image" Target="../media/image98.png"/><Relationship Id="rId5" Type="http://schemas.openxmlformats.org/officeDocument/2006/relationships/image" Target="../media/image94.png"/><Relationship Id="rId10" Type="http://schemas.openxmlformats.org/officeDocument/2006/relationships/image" Target="../media/image97.svg"/><Relationship Id="rId4" Type="http://schemas.openxmlformats.org/officeDocument/2006/relationships/image" Target="../media/image93.sv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3.sv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sv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3.svg"/><Relationship Id="rId7" Type="http://schemas.openxmlformats.org/officeDocument/2006/relationships/image" Target="../media/image10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jpe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17.pn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19.jpe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sv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21.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23.png"/><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svg"/><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7.sv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image" Target="../media/image22.sv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sp>
        <p:nvSpPr>
          <p:cNvPr id="3" name="Freeform 3"/>
          <p:cNvSpPr/>
          <p:nvPr/>
        </p:nvSpPr>
        <p:spPr>
          <a:xfrm rot="7659121">
            <a:off x="15024530" y="5585714"/>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3158319" y="-503562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5" name="Group 5"/>
          <p:cNvGrpSpPr/>
          <p:nvPr/>
        </p:nvGrpSpPr>
        <p:grpSpPr>
          <a:xfrm>
            <a:off x="4236347" y="1391535"/>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zh-CN" altLang="en-US"/>
            </a:p>
          </p:txBody>
        </p:sp>
        <p:sp>
          <p:nvSpPr>
            <p:cNvPr id="7" name="TextBox 7"/>
            <p:cNvSpPr txBox="1"/>
            <p:nvPr/>
          </p:nvSpPr>
          <p:spPr>
            <a:xfrm>
              <a:off x="0" y="-28575"/>
              <a:ext cx="1895495" cy="841375"/>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2701254"/>
            <a:ext cx="9815307" cy="2766619"/>
          </a:xfrm>
          <a:prstGeom prst="rect">
            <a:avLst/>
          </a:prstGeom>
        </p:spPr>
        <p:txBody>
          <a:bodyPr lIns="0" tIns="0" rIns="0" bIns="0" rtlCol="0" anchor="t">
            <a:spAutoFit/>
          </a:bodyPr>
          <a:lstStyle/>
          <a:p>
            <a:pPr algn="ctr">
              <a:lnSpc>
                <a:spcPts val="22684"/>
              </a:lnSpc>
            </a:pPr>
            <a:r>
              <a:rPr lang="en-US" sz="16437" spc="1610" dirty="0">
                <a:solidFill>
                  <a:srgbClr val="231F20"/>
                </a:solidFill>
                <a:latin typeface="Oswald Bold"/>
              </a:rPr>
              <a:t>PROJECT</a:t>
            </a:r>
          </a:p>
        </p:txBody>
      </p:sp>
      <p:sp>
        <p:nvSpPr>
          <p:cNvPr id="9" name="TextBox 9"/>
          <p:cNvSpPr txBox="1"/>
          <p:nvPr/>
        </p:nvSpPr>
        <p:spPr>
          <a:xfrm>
            <a:off x="4236347" y="1790576"/>
            <a:ext cx="9815307" cy="1186902"/>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panose="00000800000000000000" charset="0"/>
              </a:rPr>
              <a:t>STAT3011 GROUP6</a:t>
            </a:r>
          </a:p>
        </p:txBody>
      </p:sp>
      <p:sp>
        <p:nvSpPr>
          <p:cNvPr id="10" name="TextBox 10"/>
          <p:cNvSpPr txBox="1"/>
          <p:nvPr/>
        </p:nvSpPr>
        <p:spPr>
          <a:xfrm>
            <a:off x="2719596" y="5815995"/>
            <a:ext cx="12848809" cy="621342"/>
          </a:xfrm>
          <a:prstGeom prst="rect">
            <a:avLst/>
          </a:prstGeom>
        </p:spPr>
        <p:txBody>
          <a:bodyPr lIns="0" tIns="0" rIns="0" bIns="0" rtlCol="0" anchor="t">
            <a:spAutoFit/>
          </a:bodyPr>
          <a:lstStyle/>
          <a:p>
            <a:pPr algn="ctr">
              <a:lnSpc>
                <a:spcPts val="5041"/>
              </a:lnSpc>
            </a:pPr>
            <a:r>
              <a:rPr lang="en-US" sz="3653" spc="193" dirty="0">
                <a:solidFill>
                  <a:srgbClr val="231F20"/>
                </a:solidFill>
                <a:latin typeface="Montserrat Classic Bold"/>
              </a:rPr>
              <a:t>E-COMMERCE CUSTOMER ANALYTICS​</a:t>
            </a:r>
          </a:p>
        </p:txBody>
      </p:sp>
      <p:sp>
        <p:nvSpPr>
          <p:cNvPr id="11" name="TextBox 11"/>
          <p:cNvSpPr txBox="1"/>
          <p:nvPr/>
        </p:nvSpPr>
        <p:spPr>
          <a:xfrm>
            <a:off x="6106120" y="6704727"/>
            <a:ext cx="6075759" cy="3357245"/>
          </a:xfrm>
          <a:prstGeom prst="rect">
            <a:avLst/>
          </a:prstGeom>
        </p:spPr>
        <p:txBody>
          <a:bodyPr lIns="0" tIns="0" rIns="0" bIns="0" rtlCol="0" anchor="t">
            <a:spAutoFit/>
          </a:bodyPr>
          <a:lstStyle/>
          <a:p>
            <a:pPr algn="ctr">
              <a:lnSpc>
                <a:spcPts val="4480"/>
              </a:lnSpc>
            </a:pPr>
            <a:r>
              <a:rPr lang="en-US" sz="3200" dirty="0">
                <a:solidFill>
                  <a:srgbClr val="231F20"/>
                </a:solidFill>
                <a:latin typeface="DM Sans Bold"/>
              </a:rPr>
              <a:t>CHEN Qin 1155173025</a:t>
            </a:r>
          </a:p>
          <a:p>
            <a:pPr algn="ctr">
              <a:lnSpc>
                <a:spcPts val="4480"/>
              </a:lnSpc>
            </a:pPr>
            <a:r>
              <a:rPr lang="en-US" sz="3200" dirty="0">
                <a:solidFill>
                  <a:srgbClr val="231F20"/>
                </a:solidFill>
                <a:latin typeface="DM Sans Bold"/>
              </a:rPr>
              <a:t>XIA </a:t>
            </a:r>
            <a:r>
              <a:rPr lang="en-US" sz="3200" dirty="0" err="1">
                <a:solidFill>
                  <a:srgbClr val="231F20"/>
                </a:solidFill>
                <a:latin typeface="DM Sans Bold"/>
              </a:rPr>
              <a:t>Zhiqiu</a:t>
            </a:r>
            <a:r>
              <a:rPr lang="en-US" sz="3200" dirty="0">
                <a:solidFill>
                  <a:srgbClr val="231F20"/>
                </a:solidFill>
                <a:latin typeface="DM Sans Bold"/>
              </a:rPr>
              <a:t> 1155173539</a:t>
            </a:r>
          </a:p>
          <a:p>
            <a:pPr algn="ctr">
              <a:lnSpc>
                <a:spcPts val="4480"/>
              </a:lnSpc>
            </a:pPr>
            <a:r>
              <a:rPr lang="en-US" sz="3200" dirty="0">
                <a:solidFill>
                  <a:srgbClr val="231F20"/>
                </a:solidFill>
                <a:latin typeface="DM Sans Bold"/>
              </a:rPr>
              <a:t>GUAN </a:t>
            </a:r>
            <a:r>
              <a:rPr lang="en-US" sz="3200" dirty="0" err="1">
                <a:solidFill>
                  <a:srgbClr val="231F20"/>
                </a:solidFill>
                <a:latin typeface="DM Sans Bold"/>
              </a:rPr>
              <a:t>Xiaoya</a:t>
            </a:r>
            <a:r>
              <a:rPr lang="en-US" sz="3200" dirty="0">
                <a:solidFill>
                  <a:srgbClr val="231F20"/>
                </a:solidFill>
                <a:latin typeface="DM Sans Bold"/>
              </a:rPr>
              <a:t> 1155173856</a:t>
            </a:r>
          </a:p>
          <a:p>
            <a:pPr algn="ctr">
              <a:lnSpc>
                <a:spcPts val="4480"/>
              </a:lnSpc>
            </a:pPr>
            <a:r>
              <a:rPr lang="en-US" sz="3200" dirty="0">
                <a:solidFill>
                  <a:srgbClr val="231F20"/>
                </a:solidFill>
                <a:latin typeface="DM Sans Bold"/>
              </a:rPr>
              <a:t>HUANG </a:t>
            </a:r>
            <a:r>
              <a:rPr lang="en-US" sz="3200" dirty="0" err="1">
                <a:solidFill>
                  <a:srgbClr val="231F20"/>
                </a:solidFill>
                <a:latin typeface="DM Sans Bold"/>
              </a:rPr>
              <a:t>Siying</a:t>
            </a:r>
            <a:r>
              <a:rPr lang="en-US" sz="3200" dirty="0">
                <a:solidFill>
                  <a:srgbClr val="231F20"/>
                </a:solidFill>
                <a:latin typeface="DM Sans Bold"/>
              </a:rPr>
              <a:t> 1155173673</a:t>
            </a:r>
          </a:p>
          <a:p>
            <a:pPr algn="ctr">
              <a:lnSpc>
                <a:spcPts val="4480"/>
              </a:lnSpc>
            </a:pPr>
            <a:r>
              <a:rPr lang="en-US" sz="3200" dirty="0">
                <a:solidFill>
                  <a:srgbClr val="231F20"/>
                </a:solidFill>
                <a:latin typeface="DM Sans Bold"/>
              </a:rPr>
              <a:t>CHEN </a:t>
            </a:r>
            <a:r>
              <a:rPr lang="en-US" sz="3200" dirty="0" err="1">
                <a:solidFill>
                  <a:srgbClr val="231F20"/>
                </a:solidFill>
                <a:latin typeface="DM Sans Bold"/>
              </a:rPr>
              <a:t>Linxiao</a:t>
            </a:r>
            <a:r>
              <a:rPr lang="en-US" sz="3200" dirty="0">
                <a:solidFill>
                  <a:srgbClr val="231F20"/>
                </a:solidFill>
                <a:latin typeface="DM Sans Bold"/>
              </a:rPr>
              <a:t> 1155173754</a:t>
            </a:r>
          </a:p>
          <a:p>
            <a:pPr algn="ctr">
              <a:lnSpc>
                <a:spcPts val="4480"/>
              </a:lnSpc>
            </a:pPr>
            <a:r>
              <a:rPr lang="en-US" sz="3200" dirty="0">
                <a:solidFill>
                  <a:srgbClr val="231F20"/>
                </a:solidFill>
                <a:latin typeface="DM Sans Bold"/>
              </a:rPr>
              <a:t>ZHONG </a:t>
            </a:r>
            <a:r>
              <a:rPr lang="en-US" sz="3200" dirty="0" err="1">
                <a:solidFill>
                  <a:srgbClr val="231F20"/>
                </a:solidFill>
                <a:latin typeface="DM Sans Bold"/>
              </a:rPr>
              <a:t>Shengyuan</a:t>
            </a:r>
            <a:r>
              <a:rPr lang="en-US" sz="3200" dirty="0">
                <a:solidFill>
                  <a:srgbClr val="231F20"/>
                </a:solidFill>
                <a:latin typeface="DM Sans Bold"/>
              </a:rPr>
              <a:t> 1155156303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4464" y="3630864"/>
            <a:ext cx="12111517" cy="5390291"/>
          </a:xfrm>
          <a:custGeom>
            <a:avLst/>
            <a:gdLst/>
            <a:ahLst/>
            <a:cxnLst/>
            <a:rect l="l" t="t" r="r" b="b"/>
            <a:pathLst>
              <a:path w="12111517" h="5390291">
                <a:moveTo>
                  <a:pt x="0" y="0"/>
                </a:moveTo>
                <a:lnTo>
                  <a:pt x="12111517" y="0"/>
                </a:lnTo>
                <a:lnTo>
                  <a:pt x="12111517" y="5390290"/>
                </a:lnTo>
                <a:lnTo>
                  <a:pt x="0" y="5390290"/>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274464" y="8543658"/>
            <a:ext cx="6461689" cy="714642"/>
            <a:chOff x="0" y="0"/>
            <a:chExt cx="1701844" cy="188218"/>
          </a:xfrm>
        </p:grpSpPr>
        <p:sp>
          <p:nvSpPr>
            <p:cNvPr id="4" name="Freeform 4"/>
            <p:cNvSpPr/>
            <p:nvPr/>
          </p:nvSpPr>
          <p:spPr>
            <a:xfrm>
              <a:off x="0" y="0"/>
              <a:ext cx="1701844" cy="188218"/>
            </a:xfrm>
            <a:custGeom>
              <a:avLst/>
              <a:gdLst/>
              <a:ahLst/>
              <a:cxnLst/>
              <a:rect l="l" t="t" r="r" b="b"/>
              <a:pathLst>
                <a:path w="1701844" h="188218">
                  <a:moveTo>
                    <a:pt x="0" y="0"/>
                  </a:moveTo>
                  <a:lnTo>
                    <a:pt x="1701844" y="0"/>
                  </a:lnTo>
                  <a:lnTo>
                    <a:pt x="1701844" y="188218"/>
                  </a:lnTo>
                  <a:lnTo>
                    <a:pt x="0" y="188218"/>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5" name="TextBox 5"/>
            <p:cNvSpPr txBox="1"/>
            <p:nvPr/>
          </p:nvSpPr>
          <p:spPr>
            <a:xfrm>
              <a:off x="0" y="-28575"/>
              <a:ext cx="1701844" cy="216793"/>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2693392" y="3174512"/>
            <a:ext cx="5160999" cy="6340103"/>
          </a:xfrm>
          <a:custGeom>
            <a:avLst/>
            <a:gdLst/>
            <a:ahLst/>
            <a:cxnLst/>
            <a:rect l="l" t="t" r="r" b="b"/>
            <a:pathLst>
              <a:path w="5160999" h="6340103">
                <a:moveTo>
                  <a:pt x="0" y="0"/>
                </a:moveTo>
                <a:lnTo>
                  <a:pt x="5160999" y="0"/>
                </a:lnTo>
                <a:lnTo>
                  <a:pt x="5160999" y="6340103"/>
                </a:lnTo>
                <a:lnTo>
                  <a:pt x="0" y="6340103"/>
                </a:lnTo>
                <a:lnTo>
                  <a:pt x="0" y="0"/>
                </a:lnTo>
                <a:close/>
              </a:path>
            </a:pathLst>
          </a:custGeom>
          <a:blipFill>
            <a:blip r:embed="rId3"/>
            <a:stretch>
              <a:fillRect/>
            </a:stretch>
          </a:blipFill>
        </p:spPr>
        <p:txBody>
          <a:bodyPr/>
          <a:lstStyle/>
          <a:p>
            <a:endParaRPr lang="zh-CN" altLang="en-US"/>
          </a:p>
        </p:txBody>
      </p:sp>
      <p:grpSp>
        <p:nvGrpSpPr>
          <p:cNvPr id="7" name="Group 7"/>
          <p:cNvGrpSpPr/>
          <p:nvPr/>
        </p:nvGrpSpPr>
        <p:grpSpPr>
          <a:xfrm>
            <a:off x="0" y="0"/>
            <a:ext cx="18288000" cy="1756064"/>
            <a:chOff x="0" y="0"/>
            <a:chExt cx="4816593" cy="462502"/>
          </a:xfrm>
        </p:grpSpPr>
        <p:sp>
          <p:nvSpPr>
            <p:cNvPr id="8" name="Freeform 8"/>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9" name="TextBox 9"/>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6428598" y="221492"/>
            <a:ext cx="1425793" cy="1425793"/>
          </a:xfrm>
          <a:custGeom>
            <a:avLst/>
            <a:gdLst/>
            <a:ahLst/>
            <a:cxnLst/>
            <a:rect l="l" t="t" r="r" b="b"/>
            <a:pathLst>
              <a:path w="1425793" h="1425793">
                <a:moveTo>
                  <a:pt x="0" y="0"/>
                </a:moveTo>
                <a:lnTo>
                  <a:pt x="1425793" y="0"/>
                </a:lnTo>
                <a:lnTo>
                  <a:pt x="1425793" y="1425793"/>
                </a:lnTo>
                <a:lnTo>
                  <a:pt x="0" y="14257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1" name="TextBox 11"/>
          <p:cNvSpPr txBox="1"/>
          <p:nvPr/>
        </p:nvSpPr>
        <p:spPr>
          <a:xfrm>
            <a:off x="415953" y="2234783"/>
            <a:ext cx="16843347" cy="432435"/>
          </a:xfrm>
          <a:prstGeom prst="rect">
            <a:avLst/>
          </a:prstGeom>
        </p:spPr>
        <p:txBody>
          <a:bodyPr lIns="0" tIns="0" rIns="0" bIns="0" rtlCol="0" anchor="t">
            <a:spAutoFit/>
          </a:bodyPr>
          <a:lstStyle/>
          <a:p>
            <a:pPr marL="582932" lvl="1" indent="-291466">
              <a:lnSpc>
                <a:spcPts val="3510"/>
              </a:lnSpc>
              <a:buFont typeface="Arial"/>
              <a:buChar char="•"/>
            </a:pPr>
            <a:r>
              <a:rPr lang="en-US" sz="2700">
                <a:solidFill>
                  <a:srgbClr val="000000"/>
                </a:solidFill>
                <a:latin typeface="DM Sans"/>
              </a:rPr>
              <a:t>We counted the number of transactions corresponding to canceled orders and removed those orders.</a:t>
            </a:r>
          </a:p>
        </p:txBody>
      </p:sp>
      <p:sp>
        <p:nvSpPr>
          <p:cNvPr id="12" name="TextBox 12"/>
          <p:cNvSpPr txBox="1"/>
          <p:nvPr/>
        </p:nvSpPr>
        <p:spPr>
          <a:xfrm>
            <a:off x="-677872" y="327487"/>
            <a:ext cx="13063854" cy="1005840"/>
          </a:xfrm>
          <a:prstGeom prst="rect">
            <a:avLst/>
          </a:prstGeom>
        </p:spPr>
        <p:txBody>
          <a:bodyPr lIns="0" tIns="0" rIns="0" bIns="0" rtlCol="0" anchor="t">
            <a:spAutoFit/>
          </a:bodyPr>
          <a:lstStyle/>
          <a:p>
            <a:pPr algn="ctr">
              <a:lnSpc>
                <a:spcPts val="8280"/>
              </a:lnSpc>
            </a:pPr>
            <a:r>
              <a:rPr lang="en-US" sz="6000" spc="588">
                <a:solidFill>
                  <a:srgbClr val="FFFFFF"/>
                </a:solidFill>
                <a:latin typeface="Oswald Bold"/>
              </a:rPr>
              <a:t>Number of Orders Cancelled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zh-CN" altLang="en-US"/>
          </a:p>
        </p:txBody>
      </p:sp>
      <p:grpSp>
        <p:nvGrpSpPr>
          <p:cNvPr id="3" name="Group 3"/>
          <p:cNvGrpSpPr/>
          <p:nvPr/>
        </p:nvGrpSpPr>
        <p:grpSpPr>
          <a:xfrm>
            <a:off x="0" y="1028700"/>
            <a:ext cx="18288000" cy="7390015"/>
            <a:chOff x="0" y="0"/>
            <a:chExt cx="4816593" cy="1946341"/>
          </a:xfrm>
        </p:grpSpPr>
        <p:sp>
          <p:nvSpPr>
            <p:cNvPr id="4" name="Freeform 4"/>
            <p:cNvSpPr/>
            <p:nvPr/>
          </p:nvSpPr>
          <p:spPr>
            <a:xfrm>
              <a:off x="0" y="0"/>
              <a:ext cx="4816592" cy="1946341"/>
            </a:xfrm>
            <a:custGeom>
              <a:avLst/>
              <a:gdLst/>
              <a:ahLst/>
              <a:cxnLst/>
              <a:rect l="l" t="t" r="r" b="b"/>
              <a:pathLst>
                <a:path w="4816592" h="1946341">
                  <a:moveTo>
                    <a:pt x="0" y="0"/>
                  </a:moveTo>
                  <a:lnTo>
                    <a:pt x="4816592" y="0"/>
                  </a:lnTo>
                  <a:lnTo>
                    <a:pt x="4816592" y="1946341"/>
                  </a:lnTo>
                  <a:lnTo>
                    <a:pt x="0" y="1946341"/>
                  </a:lnTo>
                  <a:close/>
                </a:path>
              </a:pathLst>
            </a:custGeom>
            <a:solidFill>
              <a:srgbClr val="1A1A1A"/>
            </a:solidFill>
          </p:spPr>
          <p:txBody>
            <a:bodyPr/>
            <a:lstStyle/>
            <a:p>
              <a:endParaRPr lang="zh-CN" altLang="en-US"/>
            </a:p>
          </p:txBody>
        </p:sp>
        <p:sp>
          <p:nvSpPr>
            <p:cNvPr id="5" name="TextBox 5"/>
            <p:cNvSpPr txBox="1"/>
            <p:nvPr/>
          </p:nvSpPr>
          <p:spPr>
            <a:xfrm>
              <a:off x="0" y="-28575"/>
              <a:ext cx="4816593" cy="197491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095555" y="-2829443"/>
            <a:ext cx="21314452" cy="14781174"/>
          </a:xfrm>
          <a:custGeom>
            <a:avLst/>
            <a:gdLst/>
            <a:ahLst/>
            <a:cxnLst/>
            <a:rect l="l" t="t" r="r" b="b"/>
            <a:pathLst>
              <a:path w="21314452" h="14781174">
                <a:moveTo>
                  <a:pt x="0" y="0"/>
                </a:moveTo>
                <a:lnTo>
                  <a:pt x="21314452" y="0"/>
                </a:lnTo>
                <a:lnTo>
                  <a:pt x="21314452" y="14781174"/>
                </a:lnTo>
                <a:lnTo>
                  <a:pt x="0" y="14781174"/>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TextBox 7"/>
          <p:cNvSpPr txBox="1"/>
          <p:nvPr/>
        </p:nvSpPr>
        <p:spPr>
          <a:xfrm>
            <a:off x="1028700" y="2493354"/>
            <a:ext cx="16230600" cy="4631060"/>
          </a:xfrm>
          <a:prstGeom prst="rect">
            <a:avLst/>
          </a:prstGeom>
        </p:spPr>
        <p:txBody>
          <a:bodyPr lIns="0" tIns="0" rIns="0" bIns="0" rtlCol="0" anchor="t">
            <a:spAutoFit/>
          </a:bodyPr>
          <a:lstStyle/>
          <a:p>
            <a:pPr algn="ctr">
              <a:lnSpc>
                <a:spcPts val="14075"/>
              </a:lnSpc>
            </a:pPr>
            <a:r>
              <a:rPr lang="en-US" sz="10199" spc="999">
                <a:solidFill>
                  <a:srgbClr val="FFFFFF"/>
                </a:solidFill>
                <a:latin typeface="Oswald Bold"/>
              </a:rPr>
              <a:t>02</a:t>
            </a:r>
          </a:p>
          <a:p>
            <a:pPr algn="ctr">
              <a:lnSpc>
                <a:spcPts val="10764"/>
              </a:lnSpc>
            </a:pPr>
            <a:r>
              <a:rPr lang="en-US" sz="7800" spc="764">
                <a:solidFill>
                  <a:srgbClr val="FFFFFF"/>
                </a:solidFill>
                <a:latin typeface="Oswald"/>
              </a:rPr>
              <a:t>——</a:t>
            </a:r>
            <a:r>
              <a:rPr lang="en-US" sz="7800" spc="764">
                <a:solidFill>
                  <a:srgbClr val="FFFFFF"/>
                </a:solidFill>
                <a:latin typeface="Oswald Bold"/>
              </a:rPr>
              <a:t>PRODUCT CATEGORIES——</a:t>
            </a:r>
          </a:p>
          <a:p>
            <a:pPr algn="ctr">
              <a:lnSpc>
                <a:spcPts val="12143"/>
              </a:lnSpc>
            </a:pPr>
            <a:endParaRPr lang="en-US" sz="7800" spc="764">
              <a:solidFill>
                <a:srgbClr val="FFFFFF"/>
              </a:solidFill>
              <a:latin typeface="Oswald Bold"/>
            </a:endParaRPr>
          </a:p>
        </p:txBody>
      </p:sp>
      <p:sp>
        <p:nvSpPr>
          <p:cNvPr id="8" name="Freeform 8"/>
          <p:cNvSpPr/>
          <p:nvPr/>
        </p:nvSpPr>
        <p:spPr>
          <a:xfrm>
            <a:off x="8300258" y="6280672"/>
            <a:ext cx="1687484" cy="1687484"/>
          </a:xfrm>
          <a:custGeom>
            <a:avLst/>
            <a:gdLst/>
            <a:ahLst/>
            <a:cxnLst/>
            <a:rect l="l" t="t" r="r" b="b"/>
            <a:pathLst>
              <a:path w="1687484" h="1687484">
                <a:moveTo>
                  <a:pt x="0" y="0"/>
                </a:moveTo>
                <a:lnTo>
                  <a:pt x="1687484" y="0"/>
                </a:lnTo>
                <a:lnTo>
                  <a:pt x="1687484" y="1687484"/>
                </a:lnTo>
                <a:lnTo>
                  <a:pt x="0" y="16874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sp>
        <p:nvSpPr>
          <p:cNvPr id="3" name="Freeform 3"/>
          <p:cNvSpPr/>
          <p:nvPr/>
        </p:nvSpPr>
        <p:spPr>
          <a:xfrm rot="2035253">
            <a:off x="13923931" y="4589566"/>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AutoShape 4"/>
          <p:cNvSpPr/>
          <p:nvPr/>
        </p:nvSpPr>
        <p:spPr>
          <a:xfrm flipV="1">
            <a:off x="3323013" y="6002775"/>
            <a:ext cx="6416279" cy="0"/>
          </a:xfrm>
          <a:prstGeom prst="line">
            <a:avLst/>
          </a:prstGeom>
          <a:ln w="38100" cap="flat">
            <a:solidFill>
              <a:srgbClr val="000000"/>
            </a:solidFill>
            <a:prstDash val="solid"/>
            <a:headEnd type="none" w="sm" len="sm"/>
            <a:tailEnd type="none" w="sm" len="sm"/>
          </a:ln>
        </p:spPr>
        <p:txBody>
          <a:bodyPr/>
          <a:lstStyle/>
          <a:p>
            <a:endParaRPr lang="zh-CN" altLang="en-US"/>
          </a:p>
        </p:txBody>
      </p:sp>
      <p:grpSp>
        <p:nvGrpSpPr>
          <p:cNvPr id="5" name="Group 5"/>
          <p:cNvGrpSpPr/>
          <p:nvPr/>
        </p:nvGrpSpPr>
        <p:grpSpPr>
          <a:xfrm>
            <a:off x="6030070" y="5752234"/>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zh-CN" alt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238210" y="5752234"/>
            <a:ext cx="501082" cy="50108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zh-CN" alt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7861612" y="7081855"/>
            <a:ext cx="3254278" cy="637032"/>
          </a:xfrm>
          <a:prstGeom prst="rect">
            <a:avLst/>
          </a:prstGeom>
        </p:spPr>
        <p:txBody>
          <a:bodyPr lIns="0" tIns="0" rIns="0" bIns="0" rtlCol="0" anchor="t">
            <a:spAutoFit/>
          </a:bodyPr>
          <a:lstStyle/>
          <a:p>
            <a:pPr algn="ctr">
              <a:lnSpc>
                <a:spcPts val="5244"/>
              </a:lnSpc>
            </a:pPr>
            <a:r>
              <a:rPr lang="en-US" sz="3800" spc="372">
                <a:solidFill>
                  <a:srgbClr val="231F20"/>
                </a:solidFill>
                <a:latin typeface="Oswald Bold"/>
              </a:rPr>
              <a:t>Clustering</a:t>
            </a:r>
          </a:p>
        </p:txBody>
      </p:sp>
      <p:grpSp>
        <p:nvGrpSpPr>
          <p:cNvPr id="12" name="Group 12"/>
          <p:cNvGrpSpPr/>
          <p:nvPr/>
        </p:nvGrpSpPr>
        <p:grpSpPr>
          <a:xfrm>
            <a:off x="0" y="0"/>
            <a:ext cx="18288000" cy="2080990"/>
            <a:chOff x="0" y="0"/>
            <a:chExt cx="4816593" cy="548080"/>
          </a:xfrm>
        </p:grpSpPr>
        <p:sp>
          <p:nvSpPr>
            <p:cNvPr id="13" name="Freeform 13"/>
            <p:cNvSpPr/>
            <p:nvPr/>
          </p:nvSpPr>
          <p:spPr>
            <a:xfrm>
              <a:off x="0" y="0"/>
              <a:ext cx="4816592" cy="548080"/>
            </a:xfrm>
            <a:custGeom>
              <a:avLst/>
              <a:gdLst/>
              <a:ahLst/>
              <a:cxnLst/>
              <a:rect l="l" t="t" r="r" b="b"/>
              <a:pathLst>
                <a:path w="4816592" h="548080">
                  <a:moveTo>
                    <a:pt x="0" y="0"/>
                  </a:moveTo>
                  <a:lnTo>
                    <a:pt x="4816592" y="0"/>
                  </a:lnTo>
                  <a:lnTo>
                    <a:pt x="4816592" y="548080"/>
                  </a:lnTo>
                  <a:lnTo>
                    <a:pt x="0" y="548080"/>
                  </a:lnTo>
                  <a:close/>
                </a:path>
              </a:pathLst>
            </a:custGeom>
            <a:solidFill>
              <a:srgbClr val="1A1A1A"/>
            </a:solidFill>
          </p:spPr>
          <p:txBody>
            <a:bodyPr/>
            <a:lstStyle/>
            <a:p>
              <a:endParaRPr lang="zh-CN" altLang="en-US"/>
            </a:p>
          </p:txBody>
        </p:sp>
        <p:sp>
          <p:nvSpPr>
            <p:cNvPr id="14" name="TextBox 14"/>
            <p:cNvSpPr txBox="1"/>
            <p:nvPr/>
          </p:nvSpPr>
          <p:spPr>
            <a:xfrm>
              <a:off x="0" y="-28575"/>
              <a:ext cx="4816593" cy="576655"/>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2357894" y="3083715"/>
            <a:ext cx="520578" cy="501082"/>
            <a:chOff x="0" y="0"/>
            <a:chExt cx="844425" cy="812800"/>
          </a:xfrm>
        </p:grpSpPr>
        <p:sp>
          <p:nvSpPr>
            <p:cNvPr id="16" name="Freeform 16"/>
            <p:cNvSpPr/>
            <p:nvPr/>
          </p:nvSpPr>
          <p:spPr>
            <a:xfrm>
              <a:off x="0" y="0"/>
              <a:ext cx="844425" cy="812800"/>
            </a:xfrm>
            <a:custGeom>
              <a:avLst/>
              <a:gdLst/>
              <a:ahLst/>
              <a:cxnLst/>
              <a:rect l="l" t="t" r="r" b="b"/>
              <a:pathLst>
                <a:path w="844425" h="812800">
                  <a:moveTo>
                    <a:pt x="422212" y="0"/>
                  </a:moveTo>
                  <a:cubicBezTo>
                    <a:pt x="189031" y="0"/>
                    <a:pt x="0" y="181951"/>
                    <a:pt x="0" y="406400"/>
                  </a:cubicBezTo>
                  <a:cubicBezTo>
                    <a:pt x="0" y="630849"/>
                    <a:pt x="189031" y="812800"/>
                    <a:pt x="422212" y="812800"/>
                  </a:cubicBezTo>
                  <a:cubicBezTo>
                    <a:pt x="655394" y="812800"/>
                    <a:pt x="844425" y="630849"/>
                    <a:pt x="844425" y="406400"/>
                  </a:cubicBezTo>
                  <a:cubicBezTo>
                    <a:pt x="844425" y="181951"/>
                    <a:pt x="655394" y="0"/>
                    <a:pt x="422212" y="0"/>
                  </a:cubicBezTo>
                  <a:close/>
                </a:path>
              </a:pathLst>
            </a:custGeom>
            <a:solidFill>
              <a:srgbClr val="131211"/>
            </a:solidFill>
          </p:spPr>
          <p:txBody>
            <a:bodyPr/>
            <a:lstStyle/>
            <a:p>
              <a:endParaRPr lang="zh-CN" altLang="en-US"/>
            </a:p>
          </p:txBody>
        </p:sp>
        <p:sp>
          <p:nvSpPr>
            <p:cNvPr id="17" name="TextBox 17"/>
            <p:cNvSpPr txBox="1"/>
            <p:nvPr/>
          </p:nvSpPr>
          <p:spPr>
            <a:xfrm>
              <a:off x="79165" y="47625"/>
              <a:ext cx="686095" cy="688975"/>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2357619" y="8320713"/>
            <a:ext cx="520578" cy="501082"/>
            <a:chOff x="0" y="0"/>
            <a:chExt cx="844425" cy="812800"/>
          </a:xfrm>
        </p:grpSpPr>
        <p:sp>
          <p:nvSpPr>
            <p:cNvPr id="19" name="Freeform 19"/>
            <p:cNvSpPr/>
            <p:nvPr/>
          </p:nvSpPr>
          <p:spPr>
            <a:xfrm>
              <a:off x="0" y="0"/>
              <a:ext cx="844425" cy="812800"/>
            </a:xfrm>
            <a:custGeom>
              <a:avLst/>
              <a:gdLst/>
              <a:ahLst/>
              <a:cxnLst/>
              <a:rect l="l" t="t" r="r" b="b"/>
              <a:pathLst>
                <a:path w="844425" h="812800">
                  <a:moveTo>
                    <a:pt x="422212" y="0"/>
                  </a:moveTo>
                  <a:cubicBezTo>
                    <a:pt x="189031" y="0"/>
                    <a:pt x="0" y="181951"/>
                    <a:pt x="0" y="406400"/>
                  </a:cubicBezTo>
                  <a:cubicBezTo>
                    <a:pt x="0" y="630849"/>
                    <a:pt x="189031" y="812800"/>
                    <a:pt x="422212" y="812800"/>
                  </a:cubicBezTo>
                  <a:cubicBezTo>
                    <a:pt x="655394" y="812800"/>
                    <a:pt x="844425" y="630849"/>
                    <a:pt x="844425" y="406400"/>
                  </a:cubicBezTo>
                  <a:cubicBezTo>
                    <a:pt x="844425" y="181951"/>
                    <a:pt x="655394" y="0"/>
                    <a:pt x="422212" y="0"/>
                  </a:cubicBezTo>
                  <a:close/>
                </a:path>
              </a:pathLst>
            </a:custGeom>
            <a:solidFill>
              <a:srgbClr val="131211"/>
            </a:solidFill>
          </p:spPr>
          <p:txBody>
            <a:bodyPr/>
            <a:lstStyle/>
            <a:p>
              <a:endParaRPr lang="zh-CN" altLang="en-US"/>
            </a:p>
          </p:txBody>
        </p:sp>
        <p:sp>
          <p:nvSpPr>
            <p:cNvPr id="20" name="TextBox 20"/>
            <p:cNvSpPr txBox="1"/>
            <p:nvPr/>
          </p:nvSpPr>
          <p:spPr>
            <a:xfrm>
              <a:off x="79165" y="47625"/>
              <a:ext cx="686095" cy="688975"/>
            </a:xfrm>
            <a:prstGeom prst="rect">
              <a:avLst/>
            </a:prstGeom>
          </p:spPr>
          <p:txBody>
            <a:bodyPr lIns="50800" tIns="50800" rIns="50800" bIns="50800" rtlCol="0" anchor="ctr"/>
            <a:lstStyle/>
            <a:p>
              <a:pPr algn="ctr">
                <a:lnSpc>
                  <a:spcPts val="2859"/>
                </a:lnSpc>
              </a:pPr>
              <a:endParaRPr/>
            </a:p>
          </p:txBody>
        </p:sp>
      </p:grpSp>
      <p:sp>
        <p:nvSpPr>
          <p:cNvPr id="21" name="AutoShape 21"/>
          <p:cNvSpPr/>
          <p:nvPr/>
        </p:nvSpPr>
        <p:spPr>
          <a:xfrm flipV="1">
            <a:off x="9585048" y="3498480"/>
            <a:ext cx="2836556" cy="2369687"/>
          </a:xfrm>
          <a:prstGeom prst="line">
            <a:avLst/>
          </a:prstGeom>
          <a:ln w="38100" cap="flat">
            <a:solidFill>
              <a:srgbClr val="000000"/>
            </a:solidFill>
            <a:prstDash val="solid"/>
            <a:headEnd type="none" w="sm" len="sm"/>
            <a:tailEnd type="none" w="sm" len="sm"/>
          </a:ln>
        </p:spPr>
        <p:txBody>
          <a:bodyPr/>
          <a:lstStyle/>
          <a:p>
            <a:endParaRPr lang="zh-CN" altLang="en-US"/>
          </a:p>
        </p:txBody>
      </p:sp>
      <p:sp>
        <p:nvSpPr>
          <p:cNvPr id="22" name="AutoShape 22"/>
          <p:cNvSpPr/>
          <p:nvPr/>
        </p:nvSpPr>
        <p:spPr>
          <a:xfrm>
            <a:off x="9572835" y="6119259"/>
            <a:ext cx="2845426" cy="2291233"/>
          </a:xfrm>
          <a:prstGeom prst="line">
            <a:avLst/>
          </a:prstGeom>
          <a:ln w="38100" cap="flat">
            <a:solidFill>
              <a:srgbClr val="000000"/>
            </a:solidFill>
            <a:prstDash val="solid"/>
            <a:headEnd type="none" w="sm" len="sm"/>
            <a:tailEnd type="none" w="sm" len="sm"/>
          </a:ln>
        </p:spPr>
        <p:txBody>
          <a:bodyPr/>
          <a:lstStyle/>
          <a:p>
            <a:endParaRPr lang="zh-CN" altLang="en-US"/>
          </a:p>
        </p:txBody>
      </p:sp>
      <p:grpSp>
        <p:nvGrpSpPr>
          <p:cNvPr id="23" name="Group 23"/>
          <p:cNvGrpSpPr/>
          <p:nvPr/>
        </p:nvGrpSpPr>
        <p:grpSpPr>
          <a:xfrm>
            <a:off x="2821931" y="5752234"/>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zh-CN" alt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545079" y="246629"/>
            <a:ext cx="1587731" cy="1587731"/>
          </a:xfrm>
          <a:custGeom>
            <a:avLst/>
            <a:gdLst/>
            <a:ahLst/>
            <a:cxnLst/>
            <a:rect l="l" t="t" r="r" b="b"/>
            <a:pathLst>
              <a:path w="1587731" h="1587731">
                <a:moveTo>
                  <a:pt x="0" y="0"/>
                </a:moveTo>
                <a:lnTo>
                  <a:pt x="1587731" y="0"/>
                </a:lnTo>
                <a:lnTo>
                  <a:pt x="1587731" y="1587731"/>
                </a:lnTo>
                <a:lnTo>
                  <a:pt x="0" y="1587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27" name="Freeform 27"/>
          <p:cNvSpPr/>
          <p:nvPr/>
        </p:nvSpPr>
        <p:spPr>
          <a:xfrm>
            <a:off x="15675927" y="262522"/>
            <a:ext cx="2156539" cy="1555945"/>
          </a:xfrm>
          <a:custGeom>
            <a:avLst/>
            <a:gdLst/>
            <a:ahLst/>
            <a:cxnLst/>
            <a:rect l="l" t="t" r="r" b="b"/>
            <a:pathLst>
              <a:path w="2156539" h="1555945">
                <a:moveTo>
                  <a:pt x="0" y="0"/>
                </a:moveTo>
                <a:lnTo>
                  <a:pt x="2156539" y="0"/>
                </a:lnTo>
                <a:lnTo>
                  <a:pt x="2156539" y="1555945"/>
                </a:lnTo>
                <a:lnTo>
                  <a:pt x="0" y="15559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28" name="TextBox 28"/>
          <p:cNvSpPr txBox="1"/>
          <p:nvPr/>
        </p:nvSpPr>
        <p:spPr>
          <a:xfrm>
            <a:off x="4547084" y="2947765"/>
            <a:ext cx="3467055" cy="3265932"/>
          </a:xfrm>
          <a:prstGeom prst="rect">
            <a:avLst/>
          </a:prstGeom>
        </p:spPr>
        <p:txBody>
          <a:bodyPr lIns="0" tIns="0" rIns="0" bIns="0" rtlCol="0" anchor="t">
            <a:spAutoFit/>
          </a:bodyPr>
          <a:lstStyle/>
          <a:p>
            <a:pPr algn="ctr">
              <a:lnSpc>
                <a:spcPts val="5244"/>
              </a:lnSpc>
            </a:pPr>
            <a:r>
              <a:rPr lang="en-US" sz="3800" spc="372" dirty="0">
                <a:solidFill>
                  <a:srgbClr val="231F20"/>
                </a:solidFill>
                <a:latin typeface="Oswald Bold"/>
              </a:rPr>
              <a:t>Analyzing the product description</a:t>
            </a:r>
          </a:p>
          <a:p>
            <a:pPr algn="ctr">
              <a:lnSpc>
                <a:spcPts val="5244"/>
              </a:lnSpc>
            </a:pPr>
            <a:endParaRPr lang="en-US" sz="3800" spc="372" dirty="0">
              <a:solidFill>
                <a:srgbClr val="231F20"/>
              </a:solidFill>
              <a:latin typeface="Oswald Bold"/>
            </a:endParaRPr>
          </a:p>
          <a:p>
            <a:pPr algn="ctr">
              <a:lnSpc>
                <a:spcPts val="5244"/>
              </a:lnSpc>
            </a:pPr>
            <a:endParaRPr lang="en-US" sz="3800" spc="372" dirty="0">
              <a:solidFill>
                <a:srgbClr val="231F20"/>
              </a:solidFill>
              <a:latin typeface="Oswald Bold"/>
            </a:endParaRPr>
          </a:p>
        </p:txBody>
      </p:sp>
      <p:sp>
        <p:nvSpPr>
          <p:cNvPr id="29" name="TextBox 29"/>
          <p:cNvSpPr txBox="1"/>
          <p:nvPr/>
        </p:nvSpPr>
        <p:spPr>
          <a:xfrm>
            <a:off x="12617908" y="2947765"/>
            <a:ext cx="4954269" cy="637032"/>
          </a:xfrm>
          <a:prstGeom prst="rect">
            <a:avLst/>
          </a:prstGeom>
        </p:spPr>
        <p:txBody>
          <a:bodyPr lIns="0" tIns="0" rIns="0" bIns="0" rtlCol="0" anchor="t">
            <a:spAutoFit/>
          </a:bodyPr>
          <a:lstStyle/>
          <a:p>
            <a:pPr algn="ctr">
              <a:lnSpc>
                <a:spcPts val="5244"/>
              </a:lnSpc>
            </a:pPr>
            <a:r>
              <a:rPr lang="en-US" sz="3800" spc="372">
                <a:solidFill>
                  <a:srgbClr val="231F20"/>
                </a:solidFill>
                <a:latin typeface="Oswald Bold"/>
              </a:rPr>
              <a:t>DBSCAN (TF-IDF)</a:t>
            </a:r>
          </a:p>
        </p:txBody>
      </p:sp>
      <p:sp>
        <p:nvSpPr>
          <p:cNvPr id="30" name="TextBox 30"/>
          <p:cNvSpPr txBox="1"/>
          <p:nvPr/>
        </p:nvSpPr>
        <p:spPr>
          <a:xfrm>
            <a:off x="12878197" y="8184763"/>
            <a:ext cx="4954269" cy="637032"/>
          </a:xfrm>
          <a:prstGeom prst="rect">
            <a:avLst/>
          </a:prstGeom>
        </p:spPr>
        <p:txBody>
          <a:bodyPr lIns="0" tIns="0" rIns="0" bIns="0" rtlCol="0" anchor="t">
            <a:spAutoFit/>
          </a:bodyPr>
          <a:lstStyle/>
          <a:p>
            <a:pPr algn="ctr">
              <a:lnSpc>
                <a:spcPts val="5244"/>
              </a:lnSpc>
            </a:pPr>
            <a:r>
              <a:rPr lang="en-US" sz="3800" spc="372">
                <a:solidFill>
                  <a:srgbClr val="231F20"/>
                </a:solidFill>
                <a:latin typeface="Oswald Bold"/>
              </a:rPr>
              <a:t>K-Means (GloVe)</a:t>
            </a:r>
          </a:p>
        </p:txBody>
      </p:sp>
      <p:sp>
        <p:nvSpPr>
          <p:cNvPr id="31" name="TextBox 31"/>
          <p:cNvSpPr txBox="1"/>
          <p:nvPr/>
        </p:nvSpPr>
        <p:spPr>
          <a:xfrm>
            <a:off x="1338945" y="6753242"/>
            <a:ext cx="3467055" cy="1294257"/>
          </a:xfrm>
          <a:prstGeom prst="rect">
            <a:avLst/>
          </a:prstGeom>
        </p:spPr>
        <p:txBody>
          <a:bodyPr lIns="0" tIns="0" rIns="0" bIns="0" rtlCol="0" anchor="t">
            <a:spAutoFit/>
          </a:bodyPr>
          <a:lstStyle/>
          <a:p>
            <a:pPr algn="ctr">
              <a:lnSpc>
                <a:spcPts val="5244"/>
              </a:lnSpc>
            </a:pPr>
            <a:r>
              <a:rPr lang="en-US" sz="3800" spc="372">
                <a:solidFill>
                  <a:srgbClr val="231F20"/>
                </a:solidFill>
                <a:latin typeface="Oswald Bold"/>
              </a:rPr>
              <a:t>Product</a:t>
            </a:r>
          </a:p>
          <a:p>
            <a:pPr algn="ctr">
              <a:lnSpc>
                <a:spcPts val="5244"/>
              </a:lnSpc>
            </a:pPr>
            <a:r>
              <a:rPr lang="en-US" sz="3800" spc="372">
                <a:solidFill>
                  <a:srgbClr val="231F20"/>
                </a:solidFill>
                <a:latin typeface="Oswald Bold"/>
              </a:rPr>
              <a:t>Categories</a:t>
            </a:r>
          </a:p>
        </p:txBody>
      </p:sp>
      <p:sp>
        <p:nvSpPr>
          <p:cNvPr id="32" name="TextBox 32"/>
          <p:cNvSpPr txBox="1"/>
          <p:nvPr/>
        </p:nvSpPr>
        <p:spPr>
          <a:xfrm>
            <a:off x="2612073" y="340407"/>
            <a:ext cx="13063854" cy="1266826"/>
          </a:xfrm>
          <a:prstGeom prst="rect">
            <a:avLst/>
          </a:prstGeom>
        </p:spPr>
        <p:txBody>
          <a:bodyPr lIns="0" tIns="0" rIns="0" bIns="0" rtlCol="0" anchor="t">
            <a:spAutoFit/>
          </a:bodyPr>
          <a:lstStyle/>
          <a:p>
            <a:pPr algn="ctr">
              <a:lnSpc>
                <a:spcPts val="10349"/>
              </a:lnSpc>
            </a:pPr>
            <a:r>
              <a:rPr lang="en-US" sz="7499" spc="734">
                <a:solidFill>
                  <a:srgbClr val="FFFFFF"/>
                </a:solidFill>
                <a:latin typeface="Oswald Bold"/>
              </a:rPr>
              <a:t>——METHODOLOGY——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581342" y="4239477"/>
            <a:ext cx="12470257" cy="6047523"/>
          </a:xfrm>
          <a:custGeom>
            <a:avLst/>
            <a:gdLst/>
            <a:ahLst/>
            <a:cxnLst/>
            <a:rect l="l" t="t" r="r" b="b"/>
            <a:pathLst>
              <a:path w="12470257" h="6047523">
                <a:moveTo>
                  <a:pt x="0" y="0"/>
                </a:moveTo>
                <a:lnTo>
                  <a:pt x="12470257" y="0"/>
                </a:lnTo>
                <a:lnTo>
                  <a:pt x="12470257" y="6047523"/>
                </a:lnTo>
                <a:lnTo>
                  <a:pt x="0" y="6047523"/>
                </a:lnTo>
                <a:lnTo>
                  <a:pt x="0" y="0"/>
                </a:lnTo>
                <a:close/>
              </a:path>
            </a:pathLst>
          </a:custGeom>
          <a:blipFill>
            <a:blip r:embed="rId2"/>
            <a:stretch>
              <a:fillRect/>
            </a:stretch>
          </a:blipFill>
        </p:spPr>
        <p:txBody>
          <a:bodyPr/>
          <a:lstStyle/>
          <a:p>
            <a:endParaRPr lang="zh-CN" altLang="en-US"/>
          </a:p>
        </p:txBody>
      </p:sp>
      <p:sp>
        <p:nvSpPr>
          <p:cNvPr id="6" name="TextBox 6"/>
          <p:cNvSpPr txBox="1"/>
          <p:nvPr/>
        </p:nvSpPr>
        <p:spPr>
          <a:xfrm>
            <a:off x="-666041" y="354465"/>
            <a:ext cx="13449656"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Analyzing the Product Description</a:t>
            </a:r>
          </a:p>
          <a:p>
            <a:pPr algn="ctr">
              <a:lnSpc>
                <a:spcPts val="6900"/>
              </a:lnSpc>
            </a:pPr>
            <a:endParaRPr lang="en-US" sz="5000" spc="490">
              <a:solidFill>
                <a:srgbClr val="FFFFFF"/>
              </a:solidFill>
              <a:latin typeface="Oswald Bold"/>
            </a:endParaRPr>
          </a:p>
        </p:txBody>
      </p:sp>
      <p:sp>
        <p:nvSpPr>
          <p:cNvPr id="7" name="TextBox 7"/>
          <p:cNvSpPr txBox="1"/>
          <p:nvPr/>
        </p:nvSpPr>
        <p:spPr>
          <a:xfrm>
            <a:off x="215582" y="2424178"/>
            <a:ext cx="17738550" cy="2185035"/>
          </a:xfrm>
          <a:prstGeom prst="rect">
            <a:avLst/>
          </a:prstGeom>
        </p:spPr>
        <p:txBody>
          <a:bodyPr lIns="0" tIns="0" rIns="0" bIns="0" rtlCol="0" anchor="t">
            <a:spAutoFit/>
          </a:bodyPr>
          <a:lstStyle/>
          <a:p>
            <a:pPr marL="582927" lvl="1" indent="-291463">
              <a:lnSpc>
                <a:spcPts val="3509"/>
              </a:lnSpc>
              <a:buFont typeface="Arial"/>
              <a:buChar char="•"/>
            </a:pPr>
            <a:r>
              <a:rPr lang="en-US" sz="2699" dirty="0">
                <a:solidFill>
                  <a:srgbClr val="000000"/>
                </a:solidFill>
                <a:latin typeface="DM Sans"/>
              </a:rPr>
              <a:t>Define a function called </a:t>
            </a:r>
            <a:r>
              <a:rPr lang="en-US" sz="2699" dirty="0" err="1">
                <a:solidFill>
                  <a:srgbClr val="FF3131"/>
                </a:solidFill>
                <a:latin typeface="DM Sans Italics"/>
              </a:rPr>
              <a:t>NounExtractor</a:t>
            </a:r>
            <a:endParaRPr lang="en-US" sz="2699" dirty="0">
              <a:solidFill>
                <a:srgbClr val="FF3131"/>
              </a:solidFill>
              <a:latin typeface="DM Sans Italics"/>
            </a:endParaRPr>
          </a:p>
          <a:p>
            <a:pPr marL="582927" lvl="1" indent="-291463">
              <a:lnSpc>
                <a:spcPts val="3509"/>
              </a:lnSpc>
              <a:buFont typeface="Arial"/>
              <a:buChar char="•"/>
            </a:pPr>
            <a:r>
              <a:rPr lang="en-US" sz="2699" dirty="0">
                <a:solidFill>
                  <a:srgbClr val="000000"/>
                </a:solidFill>
                <a:latin typeface="DM Sans"/>
              </a:rPr>
              <a:t>It tokenizes the text into sentences, removes </a:t>
            </a:r>
            <a:r>
              <a:rPr lang="en-US" sz="2699" dirty="0" err="1">
                <a:solidFill>
                  <a:srgbClr val="000000"/>
                </a:solidFill>
                <a:latin typeface="DM Sans"/>
              </a:rPr>
              <a:t>stopwords</a:t>
            </a:r>
            <a:r>
              <a:rPr lang="en-US" sz="2699" dirty="0">
                <a:solidFill>
                  <a:srgbClr val="000000"/>
                </a:solidFill>
                <a:latin typeface="DM Sans"/>
              </a:rPr>
              <a:t> (common words like "a," "an," "the," "is," etc.)</a:t>
            </a:r>
          </a:p>
          <a:p>
            <a:pPr marL="582927" lvl="1" indent="-291463">
              <a:lnSpc>
                <a:spcPts val="3509"/>
              </a:lnSpc>
              <a:buFont typeface="Arial"/>
              <a:buChar char="•"/>
            </a:pPr>
            <a:r>
              <a:rPr lang="en-US" sz="2699" dirty="0">
                <a:solidFill>
                  <a:srgbClr val="000000"/>
                </a:solidFill>
                <a:latin typeface="DM Sans"/>
              </a:rPr>
              <a:t>Tags the remaining words with their parts of speech</a:t>
            </a:r>
          </a:p>
          <a:p>
            <a:pPr marL="582927" lvl="1" indent="-291463">
              <a:lnSpc>
                <a:spcPts val="3509"/>
              </a:lnSpc>
              <a:buFont typeface="Arial"/>
              <a:buChar char="•"/>
            </a:pPr>
            <a:r>
              <a:rPr lang="en-US" sz="2699" dirty="0">
                <a:solidFill>
                  <a:srgbClr val="000000"/>
                </a:solidFill>
                <a:latin typeface="DM Sans"/>
              </a:rPr>
              <a:t>Then, it iterates through the tagged words and checks if each word is a noun</a:t>
            </a:r>
          </a:p>
          <a:p>
            <a:pPr>
              <a:lnSpc>
                <a:spcPts val="3509"/>
              </a:lnSpc>
            </a:pPr>
            <a:endParaRPr lang="en-US" sz="2699" dirty="0">
              <a:solidFill>
                <a:srgbClr val="000000"/>
              </a:solidFill>
              <a:latin typeface="DM Sans"/>
            </a:endParaRPr>
          </a:p>
        </p:txBody>
      </p:sp>
      <p:sp>
        <p:nvSpPr>
          <p:cNvPr id="8" name="TextBox 8"/>
          <p:cNvSpPr txBox="1"/>
          <p:nvPr/>
        </p:nvSpPr>
        <p:spPr>
          <a:xfrm>
            <a:off x="581342" y="1852678"/>
            <a:ext cx="5438458" cy="476250"/>
          </a:xfrm>
          <a:prstGeom prst="rect">
            <a:avLst/>
          </a:prstGeom>
        </p:spPr>
        <p:txBody>
          <a:bodyPr wrap="square" lIns="0" tIns="0" rIns="0" bIns="0" rtlCol="0" anchor="t">
            <a:spAutoFit/>
          </a:bodyPr>
          <a:lstStyle/>
          <a:p>
            <a:pPr algn="ctr">
              <a:lnSpc>
                <a:spcPts val="3899"/>
              </a:lnSpc>
              <a:spcBef>
                <a:spcPct val="0"/>
              </a:spcBef>
            </a:pPr>
            <a:r>
              <a:rPr lang="en-US" sz="2999" dirty="0">
                <a:solidFill>
                  <a:srgbClr val="000000"/>
                </a:solidFill>
                <a:latin typeface="Oswald Bold"/>
              </a:rPr>
              <a:t>Extract the nouns of a description</a:t>
            </a:r>
          </a:p>
        </p:txBody>
      </p:sp>
      <p:grpSp>
        <p:nvGrpSpPr>
          <p:cNvPr id="9" name="Group 9"/>
          <p:cNvGrpSpPr/>
          <p:nvPr/>
        </p:nvGrpSpPr>
        <p:grpSpPr>
          <a:xfrm>
            <a:off x="1028700" y="6436022"/>
            <a:ext cx="3103347" cy="415384"/>
            <a:chOff x="0" y="0"/>
            <a:chExt cx="817342" cy="109402"/>
          </a:xfrm>
        </p:grpSpPr>
        <p:sp>
          <p:nvSpPr>
            <p:cNvPr id="10" name="Freeform 10"/>
            <p:cNvSpPr/>
            <p:nvPr/>
          </p:nvSpPr>
          <p:spPr>
            <a:xfrm>
              <a:off x="0" y="0"/>
              <a:ext cx="817342" cy="109402"/>
            </a:xfrm>
            <a:custGeom>
              <a:avLst/>
              <a:gdLst/>
              <a:ahLst/>
              <a:cxnLst/>
              <a:rect l="l" t="t" r="r" b="b"/>
              <a:pathLst>
                <a:path w="817342" h="109402">
                  <a:moveTo>
                    <a:pt x="0" y="0"/>
                  </a:moveTo>
                  <a:lnTo>
                    <a:pt x="817342" y="0"/>
                  </a:lnTo>
                  <a:lnTo>
                    <a:pt x="817342" y="109402"/>
                  </a:lnTo>
                  <a:lnTo>
                    <a:pt x="0" y="109402"/>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11" name="TextBox 11"/>
            <p:cNvSpPr txBox="1"/>
            <p:nvPr/>
          </p:nvSpPr>
          <p:spPr>
            <a:xfrm>
              <a:off x="0" y="-28575"/>
              <a:ext cx="817342" cy="137977"/>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0325398" y="8415078"/>
            <a:ext cx="6934101" cy="432435"/>
          </a:xfrm>
          <a:prstGeom prst="rect">
            <a:avLst/>
          </a:prstGeom>
        </p:spPr>
        <p:txBody>
          <a:bodyPr lIns="0" tIns="0" rIns="0" bIns="0" rtlCol="0" anchor="t">
            <a:spAutoFit/>
          </a:bodyPr>
          <a:lstStyle/>
          <a:p>
            <a:pPr algn="l">
              <a:lnSpc>
                <a:spcPts val="3509"/>
              </a:lnSpc>
              <a:spcBef>
                <a:spcPct val="0"/>
              </a:spcBef>
            </a:pPr>
            <a:r>
              <a:rPr lang="en-US" sz="2699">
                <a:solidFill>
                  <a:srgbClr val="000000"/>
                </a:solidFill>
                <a:latin typeface="DM Sans"/>
              </a:rPr>
              <a:t>R</a:t>
            </a:r>
            <a:r>
              <a:rPr lang="en-US" sz="2699" u="none" strike="noStrike">
                <a:solidFill>
                  <a:srgbClr val="000000"/>
                </a:solidFill>
                <a:latin typeface="DM Sans"/>
              </a:rPr>
              <a:t>eturn words are only </a:t>
            </a:r>
            <a:r>
              <a:rPr lang="en-US" sz="2699" u="none" strike="noStrike">
                <a:solidFill>
                  <a:srgbClr val="FF3131"/>
                </a:solidFill>
                <a:latin typeface="DM Sans"/>
              </a:rPr>
              <a:t>nouns</a:t>
            </a:r>
            <a:r>
              <a:rPr lang="en-US" sz="2699" u="none" strike="noStrike">
                <a:solidFill>
                  <a:srgbClr val="000000"/>
                </a:solidFill>
                <a:latin typeface="DM Sans"/>
              </a:rPr>
              <a:t> and </a:t>
            </a:r>
            <a:r>
              <a:rPr lang="en-US" sz="2699" u="none" strike="noStrike">
                <a:solidFill>
                  <a:srgbClr val="FF3131"/>
                </a:solidFill>
                <a:latin typeface="DM Sans"/>
              </a:rPr>
              <a:t>null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8813897" y="1978544"/>
            <a:ext cx="9234863" cy="5434561"/>
          </a:xfrm>
          <a:custGeom>
            <a:avLst/>
            <a:gdLst/>
            <a:ahLst/>
            <a:cxnLst/>
            <a:rect l="l" t="t" r="r" b="b"/>
            <a:pathLst>
              <a:path w="9234863" h="5434561">
                <a:moveTo>
                  <a:pt x="0" y="0"/>
                </a:moveTo>
                <a:lnTo>
                  <a:pt x="9234862" y="0"/>
                </a:lnTo>
                <a:lnTo>
                  <a:pt x="9234862" y="5434561"/>
                </a:lnTo>
                <a:lnTo>
                  <a:pt x="0" y="5434561"/>
                </a:lnTo>
                <a:lnTo>
                  <a:pt x="0" y="0"/>
                </a:lnTo>
                <a:close/>
              </a:path>
            </a:pathLst>
          </a:custGeom>
          <a:blipFill>
            <a:blip r:embed="rId2"/>
            <a:stretch>
              <a:fillRect/>
            </a:stretch>
          </a:blipFill>
        </p:spPr>
        <p:txBody>
          <a:bodyPr/>
          <a:lstStyle/>
          <a:p>
            <a:endParaRPr lang="zh-CN" altLang="en-US"/>
          </a:p>
        </p:txBody>
      </p:sp>
      <p:sp>
        <p:nvSpPr>
          <p:cNvPr id="6" name="Freeform 6"/>
          <p:cNvSpPr/>
          <p:nvPr/>
        </p:nvSpPr>
        <p:spPr>
          <a:xfrm>
            <a:off x="8813897" y="7872755"/>
            <a:ext cx="4915451" cy="2144486"/>
          </a:xfrm>
          <a:custGeom>
            <a:avLst/>
            <a:gdLst/>
            <a:ahLst/>
            <a:cxnLst/>
            <a:rect l="l" t="t" r="r" b="b"/>
            <a:pathLst>
              <a:path w="4915451" h="2144486">
                <a:moveTo>
                  <a:pt x="0" y="0"/>
                </a:moveTo>
                <a:lnTo>
                  <a:pt x="4915450" y="0"/>
                </a:lnTo>
                <a:lnTo>
                  <a:pt x="4915450" y="2144486"/>
                </a:lnTo>
                <a:lnTo>
                  <a:pt x="0" y="2144486"/>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666041" y="354465"/>
            <a:ext cx="13449656"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Analyzing the Product Description</a:t>
            </a:r>
          </a:p>
          <a:p>
            <a:pPr algn="ctr">
              <a:lnSpc>
                <a:spcPts val="6900"/>
              </a:lnSpc>
            </a:pPr>
            <a:endParaRPr lang="en-US" sz="5000" spc="490">
              <a:solidFill>
                <a:srgbClr val="FFFFFF"/>
              </a:solidFill>
              <a:latin typeface="Oswald Bold"/>
            </a:endParaRPr>
          </a:p>
        </p:txBody>
      </p:sp>
      <p:sp>
        <p:nvSpPr>
          <p:cNvPr id="8" name="TextBox 8"/>
          <p:cNvSpPr txBox="1"/>
          <p:nvPr/>
        </p:nvSpPr>
        <p:spPr>
          <a:xfrm>
            <a:off x="664109" y="1949969"/>
            <a:ext cx="4823123" cy="476250"/>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Oswald Bold"/>
              </a:rPr>
              <a:t>Obtain the frequency of a noun</a:t>
            </a:r>
          </a:p>
        </p:txBody>
      </p:sp>
      <p:sp>
        <p:nvSpPr>
          <p:cNvPr id="9" name="TextBox 9"/>
          <p:cNvSpPr txBox="1"/>
          <p:nvPr/>
        </p:nvSpPr>
        <p:spPr>
          <a:xfrm>
            <a:off x="465435" y="2616719"/>
            <a:ext cx="8132905" cy="1308735"/>
          </a:xfrm>
          <a:prstGeom prst="rect">
            <a:avLst/>
          </a:prstGeom>
        </p:spPr>
        <p:txBody>
          <a:bodyPr lIns="0" tIns="0" rIns="0" bIns="0" rtlCol="0" anchor="t">
            <a:spAutoFit/>
          </a:bodyPr>
          <a:lstStyle/>
          <a:p>
            <a:pPr marL="582927" lvl="1" indent="-291463">
              <a:lnSpc>
                <a:spcPts val="3509"/>
              </a:lnSpc>
              <a:buFont typeface="Arial"/>
              <a:buChar char="•"/>
            </a:pPr>
            <a:r>
              <a:rPr lang="en-US" sz="2699" dirty="0">
                <a:solidFill>
                  <a:srgbClr val="000000"/>
                </a:solidFill>
                <a:latin typeface="DM Sans"/>
              </a:rPr>
              <a:t>We use scikit-</a:t>
            </a:r>
            <a:r>
              <a:rPr lang="en-US" sz="2699" dirty="0" err="1">
                <a:solidFill>
                  <a:srgbClr val="000000"/>
                </a:solidFill>
                <a:latin typeface="DM Sans"/>
              </a:rPr>
              <a:t>learn's</a:t>
            </a:r>
            <a:r>
              <a:rPr lang="en-US" sz="2699" dirty="0">
                <a:solidFill>
                  <a:srgbClr val="000000"/>
                </a:solidFill>
                <a:latin typeface="DM Sans"/>
              </a:rPr>
              <a:t> </a:t>
            </a:r>
            <a:r>
              <a:rPr lang="en-US" sz="2699" dirty="0" err="1">
                <a:solidFill>
                  <a:srgbClr val="FF3131"/>
                </a:solidFill>
                <a:latin typeface="DM Sans Italics"/>
              </a:rPr>
              <a:t>CountVectorizer</a:t>
            </a:r>
            <a:r>
              <a:rPr lang="en-US" sz="2699" dirty="0">
                <a:solidFill>
                  <a:srgbClr val="000000"/>
                </a:solidFill>
                <a:latin typeface="DM Sans"/>
              </a:rPr>
              <a:t> to obtain the frequency of a noun.</a:t>
            </a:r>
          </a:p>
          <a:p>
            <a:pPr>
              <a:lnSpc>
                <a:spcPts val="3509"/>
              </a:lnSpc>
            </a:pPr>
            <a:endParaRPr lang="en-US" sz="2699" dirty="0">
              <a:solidFill>
                <a:srgbClr val="000000"/>
              </a:solidFill>
              <a:latin typeface="DM Sans"/>
            </a:endParaRPr>
          </a:p>
        </p:txBody>
      </p:sp>
      <p:sp>
        <p:nvSpPr>
          <p:cNvPr id="10" name="TextBox 10"/>
          <p:cNvSpPr txBox="1"/>
          <p:nvPr/>
        </p:nvSpPr>
        <p:spPr>
          <a:xfrm>
            <a:off x="664109" y="7832206"/>
            <a:ext cx="7880465" cy="1746885"/>
          </a:xfrm>
          <a:prstGeom prst="rect">
            <a:avLst/>
          </a:prstGeom>
        </p:spPr>
        <p:txBody>
          <a:bodyPr lIns="0" tIns="0" rIns="0" bIns="0" rtlCol="0" anchor="t">
            <a:spAutoFit/>
          </a:bodyPr>
          <a:lstStyle/>
          <a:p>
            <a:pPr marL="582927" lvl="1" indent="-291463">
              <a:lnSpc>
                <a:spcPts val="3509"/>
              </a:lnSpc>
              <a:buFont typeface="Arial"/>
              <a:buChar char="•"/>
            </a:pPr>
            <a:r>
              <a:rPr lang="en-US" sz="2699">
                <a:solidFill>
                  <a:srgbClr val="000000"/>
                </a:solidFill>
                <a:latin typeface="DM Sans"/>
              </a:rPr>
              <a:t>Next, we filter out any null values. This dictionary includes </a:t>
            </a:r>
            <a:r>
              <a:rPr lang="en-US" sz="2699">
                <a:solidFill>
                  <a:srgbClr val="FF3131"/>
                </a:solidFill>
                <a:latin typeface="DM Sans"/>
              </a:rPr>
              <a:t>only</a:t>
            </a:r>
            <a:r>
              <a:rPr lang="en-US" sz="2699">
                <a:solidFill>
                  <a:srgbClr val="000000"/>
                </a:solidFill>
                <a:latin typeface="DM Sans"/>
              </a:rPr>
              <a:t> the keywords that are identified as </a:t>
            </a:r>
            <a:r>
              <a:rPr lang="en-US" sz="2699">
                <a:solidFill>
                  <a:srgbClr val="FF3131"/>
                </a:solidFill>
                <a:latin typeface="DM Sans"/>
              </a:rPr>
              <a:t>nouns </a:t>
            </a:r>
            <a:r>
              <a:rPr lang="en-US" sz="2699">
                <a:solidFill>
                  <a:srgbClr val="000000"/>
                </a:solidFill>
                <a:latin typeface="DM Sans"/>
              </a:rPr>
              <a:t>by the NounExtractor function.</a:t>
            </a:r>
          </a:p>
        </p:txBody>
      </p:sp>
      <p:sp>
        <p:nvSpPr>
          <p:cNvPr id="11" name="TextBox 11"/>
          <p:cNvSpPr txBox="1"/>
          <p:nvPr/>
        </p:nvSpPr>
        <p:spPr>
          <a:xfrm>
            <a:off x="664109" y="7160693"/>
            <a:ext cx="2688691" cy="476250"/>
          </a:xfrm>
          <a:prstGeom prst="rect">
            <a:avLst/>
          </a:prstGeom>
        </p:spPr>
        <p:txBody>
          <a:bodyPr wrap="square" lIns="0" tIns="0" rIns="0" bIns="0" rtlCol="0" anchor="t">
            <a:spAutoFit/>
          </a:bodyPr>
          <a:lstStyle/>
          <a:p>
            <a:pPr algn="ctr">
              <a:lnSpc>
                <a:spcPts val="3899"/>
              </a:lnSpc>
              <a:spcBef>
                <a:spcPct val="0"/>
              </a:spcBef>
            </a:pPr>
            <a:r>
              <a:rPr lang="en-US" sz="2999" dirty="0">
                <a:solidFill>
                  <a:srgbClr val="000000"/>
                </a:solidFill>
                <a:latin typeface="Oswald Bold"/>
              </a:rPr>
              <a:t>Filter null values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5400000">
            <a:off x="6330315" y="-3840516"/>
            <a:ext cx="5646420" cy="18288000"/>
          </a:xfrm>
          <a:custGeom>
            <a:avLst/>
            <a:gdLst/>
            <a:ahLst/>
            <a:cxnLst/>
            <a:rect l="l" t="t" r="r" b="b"/>
            <a:pathLst>
              <a:path w="5646420" h="18288000">
                <a:moveTo>
                  <a:pt x="0" y="0"/>
                </a:moveTo>
                <a:lnTo>
                  <a:pt x="5646420" y="0"/>
                </a:lnTo>
                <a:lnTo>
                  <a:pt x="5646420" y="18288000"/>
                </a:lnTo>
                <a:lnTo>
                  <a:pt x="0" y="18288000"/>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085878" y="8445461"/>
            <a:ext cx="3369980" cy="1536084"/>
          </a:xfrm>
          <a:custGeom>
            <a:avLst/>
            <a:gdLst/>
            <a:ahLst/>
            <a:cxnLst/>
            <a:rect l="l" t="t" r="r" b="b"/>
            <a:pathLst>
              <a:path w="3369980" h="1536084">
                <a:moveTo>
                  <a:pt x="0" y="0"/>
                </a:moveTo>
                <a:lnTo>
                  <a:pt x="3369980" y="0"/>
                </a:lnTo>
                <a:lnTo>
                  <a:pt x="3369980" y="1536084"/>
                </a:lnTo>
                <a:lnTo>
                  <a:pt x="0" y="1536084"/>
                </a:lnTo>
                <a:lnTo>
                  <a:pt x="0" y="0"/>
                </a:lnTo>
                <a:close/>
              </a:path>
            </a:pathLst>
          </a:custGeom>
          <a:blipFill>
            <a:blip r:embed="rId3"/>
            <a:stretch>
              <a:fillRect/>
            </a:stretch>
          </a:blipFill>
        </p:spPr>
        <p:txBody>
          <a:bodyPr/>
          <a:lstStyle/>
          <a:p>
            <a:endParaRPr lang="zh-CN" altLang="en-US"/>
          </a:p>
        </p:txBody>
      </p:sp>
      <p:sp>
        <p:nvSpPr>
          <p:cNvPr id="7" name="Freeform 7"/>
          <p:cNvSpPr/>
          <p:nvPr/>
        </p:nvSpPr>
        <p:spPr>
          <a:xfrm rot="-10800000">
            <a:off x="8220083" y="8850594"/>
            <a:ext cx="3346348" cy="950715"/>
          </a:xfrm>
          <a:custGeom>
            <a:avLst/>
            <a:gdLst/>
            <a:ahLst/>
            <a:cxnLst/>
            <a:rect l="l" t="t" r="r" b="b"/>
            <a:pathLst>
              <a:path w="3346348" h="950715">
                <a:moveTo>
                  <a:pt x="0" y="0"/>
                </a:moveTo>
                <a:lnTo>
                  <a:pt x="3346348" y="0"/>
                </a:lnTo>
                <a:lnTo>
                  <a:pt x="3346348" y="950714"/>
                </a:lnTo>
                <a:lnTo>
                  <a:pt x="0" y="9507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8" name="TextBox 8"/>
          <p:cNvSpPr txBox="1"/>
          <p:nvPr/>
        </p:nvSpPr>
        <p:spPr>
          <a:xfrm>
            <a:off x="-327902" y="338363"/>
            <a:ext cx="18312411"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Analyzing the Product Description-Words Occurence </a:t>
            </a:r>
          </a:p>
          <a:p>
            <a:pPr algn="ctr">
              <a:lnSpc>
                <a:spcPts val="6900"/>
              </a:lnSpc>
            </a:pPr>
            <a:endParaRPr lang="en-US" sz="5000" spc="490">
              <a:solidFill>
                <a:srgbClr val="FFFFFF"/>
              </a:solidFill>
              <a:latin typeface="Oswald Bold"/>
            </a:endParaRPr>
          </a:p>
        </p:txBody>
      </p:sp>
      <p:sp>
        <p:nvSpPr>
          <p:cNvPr id="9" name="TextBox 9"/>
          <p:cNvSpPr txBox="1"/>
          <p:nvPr/>
        </p:nvSpPr>
        <p:spPr>
          <a:xfrm>
            <a:off x="1028700" y="9055123"/>
            <a:ext cx="5676900" cy="503555"/>
          </a:xfrm>
          <a:prstGeom prst="rect">
            <a:avLst/>
          </a:prstGeom>
        </p:spPr>
        <p:txBody>
          <a:bodyPr wrap="square" lIns="0" tIns="0" rIns="0" bIns="0" rtlCol="0" anchor="t">
            <a:spAutoFit/>
          </a:bodyPr>
          <a:lstStyle/>
          <a:p>
            <a:pPr algn="ctr">
              <a:lnSpc>
                <a:spcPts val="4029"/>
              </a:lnSpc>
              <a:spcBef>
                <a:spcPct val="0"/>
              </a:spcBef>
            </a:pPr>
            <a:r>
              <a:rPr lang="en-US" sz="3099" dirty="0">
                <a:solidFill>
                  <a:srgbClr val="FF0000"/>
                </a:solidFill>
                <a:latin typeface="DM Sans"/>
              </a:rPr>
              <a:t>202</a:t>
            </a:r>
            <a:r>
              <a:rPr lang="en-US" sz="3099" dirty="0">
                <a:solidFill>
                  <a:srgbClr val="000000"/>
                </a:solidFill>
                <a:latin typeface="DM Sans"/>
              </a:rPr>
              <a:t> description-words in total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54969" y="2823302"/>
            <a:ext cx="12810345" cy="7322608"/>
          </a:xfrm>
          <a:custGeom>
            <a:avLst/>
            <a:gdLst/>
            <a:ahLst/>
            <a:cxnLst/>
            <a:rect l="l" t="t" r="r" b="b"/>
            <a:pathLst>
              <a:path w="12810345" h="7322608">
                <a:moveTo>
                  <a:pt x="0" y="0"/>
                </a:moveTo>
                <a:lnTo>
                  <a:pt x="12810345" y="0"/>
                </a:lnTo>
                <a:lnTo>
                  <a:pt x="12810345" y="7322608"/>
                </a:lnTo>
                <a:lnTo>
                  <a:pt x="0" y="7322608"/>
                </a:lnTo>
                <a:lnTo>
                  <a:pt x="0" y="0"/>
                </a:lnTo>
                <a:close/>
              </a:path>
            </a:pathLst>
          </a:custGeom>
          <a:blipFill>
            <a:blip r:embed="rId2"/>
            <a:stretch>
              <a:fillRect t="-192" r="-7852" b="-192"/>
            </a:stretch>
          </a:blipFill>
        </p:spPr>
        <p:txBody>
          <a:bodyPr/>
          <a:lstStyle/>
          <a:p>
            <a:endParaRPr lang="zh-CN" altLang="en-US"/>
          </a:p>
        </p:txBody>
      </p:sp>
      <p:sp>
        <p:nvSpPr>
          <p:cNvPr id="6" name="TextBox 6"/>
          <p:cNvSpPr txBox="1"/>
          <p:nvPr/>
        </p:nvSpPr>
        <p:spPr>
          <a:xfrm>
            <a:off x="276535" y="2305142"/>
            <a:ext cx="14626815" cy="432435"/>
          </a:xfrm>
          <a:prstGeom prst="rect">
            <a:avLst/>
          </a:prstGeom>
        </p:spPr>
        <p:txBody>
          <a:bodyPr lIns="0" tIns="0" rIns="0" bIns="0" rtlCol="0" anchor="t">
            <a:spAutoFit/>
          </a:bodyPr>
          <a:lstStyle/>
          <a:p>
            <a:pPr marL="582927" lvl="1" indent="-291463">
              <a:lnSpc>
                <a:spcPts val="3509"/>
              </a:lnSpc>
              <a:buFont typeface="Arial"/>
              <a:buChar char="•"/>
            </a:pPr>
            <a:r>
              <a:rPr lang="en-US" sz="2699">
                <a:solidFill>
                  <a:srgbClr val="000000"/>
                </a:solidFill>
                <a:latin typeface="DM Sans"/>
              </a:rPr>
              <a:t>Use the TFIDF transformer to obtain a </a:t>
            </a:r>
            <a:r>
              <a:rPr lang="en-US" sz="2699">
                <a:solidFill>
                  <a:srgbClr val="FF3131"/>
                </a:solidFill>
                <a:latin typeface="DM Sans"/>
              </a:rPr>
              <a:t>TF-IDF value</a:t>
            </a:r>
            <a:r>
              <a:rPr lang="en-US" sz="2699">
                <a:solidFill>
                  <a:srgbClr val="000000"/>
                </a:solidFill>
                <a:latin typeface="DM Sans"/>
              </a:rPr>
              <a:t> of each word in each description</a:t>
            </a:r>
          </a:p>
        </p:txBody>
      </p:sp>
      <p:sp>
        <p:nvSpPr>
          <p:cNvPr id="7" name="TextBox 7"/>
          <p:cNvSpPr txBox="1"/>
          <p:nvPr/>
        </p:nvSpPr>
        <p:spPr>
          <a:xfrm>
            <a:off x="-1229605" y="312512"/>
            <a:ext cx="13449656"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Clustering——DBSCAN(TF-IDF)</a:t>
            </a:r>
          </a:p>
          <a:p>
            <a:pPr algn="ctr">
              <a:lnSpc>
                <a:spcPts val="6900"/>
              </a:lnSpc>
            </a:pPr>
            <a:endParaRPr lang="en-US" sz="5000" spc="490">
              <a:solidFill>
                <a:srgbClr val="FFFFFF"/>
              </a:solidFill>
              <a:latin typeface="Oswald Bold"/>
            </a:endParaRPr>
          </a:p>
        </p:txBody>
      </p:sp>
      <p:sp>
        <p:nvSpPr>
          <p:cNvPr id="8" name="TextBox 8"/>
          <p:cNvSpPr txBox="1"/>
          <p:nvPr/>
        </p:nvSpPr>
        <p:spPr>
          <a:xfrm>
            <a:off x="276535" y="1815557"/>
            <a:ext cx="14407457" cy="432435"/>
          </a:xfrm>
          <a:prstGeom prst="rect">
            <a:avLst/>
          </a:prstGeom>
        </p:spPr>
        <p:txBody>
          <a:bodyPr lIns="0" tIns="0" rIns="0" bIns="0" rtlCol="0" anchor="t">
            <a:spAutoFit/>
          </a:bodyPr>
          <a:lstStyle/>
          <a:p>
            <a:pPr marL="582927" lvl="1" indent="-291463">
              <a:lnSpc>
                <a:spcPts val="3509"/>
              </a:lnSpc>
              <a:buFont typeface="Arial"/>
              <a:buChar char="•"/>
            </a:pPr>
            <a:r>
              <a:rPr lang="en-US" sz="2699">
                <a:solidFill>
                  <a:srgbClr val="000000"/>
                </a:solidFill>
                <a:latin typeface="DM Sans"/>
              </a:rPr>
              <a:t>Tokenize the descriptions and remove the words that appear in the stopwords list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420886" y="2737577"/>
            <a:ext cx="6728192" cy="7462016"/>
          </a:xfrm>
          <a:custGeom>
            <a:avLst/>
            <a:gdLst/>
            <a:ahLst/>
            <a:cxnLst/>
            <a:rect l="l" t="t" r="r" b="b"/>
            <a:pathLst>
              <a:path w="6728192" h="7462016">
                <a:moveTo>
                  <a:pt x="0" y="0"/>
                </a:moveTo>
                <a:lnTo>
                  <a:pt x="6728192" y="0"/>
                </a:lnTo>
                <a:lnTo>
                  <a:pt x="6728192" y="7462016"/>
                </a:lnTo>
                <a:lnTo>
                  <a:pt x="0" y="7462016"/>
                </a:lnTo>
                <a:lnTo>
                  <a:pt x="0" y="0"/>
                </a:lnTo>
                <a:close/>
              </a:path>
            </a:pathLst>
          </a:custGeom>
          <a:blipFill>
            <a:blip r:embed="rId2"/>
            <a:stretch>
              <a:fillRect/>
            </a:stretch>
          </a:blipFill>
        </p:spPr>
        <p:txBody>
          <a:bodyPr/>
          <a:lstStyle/>
          <a:p>
            <a:endParaRPr lang="zh-CN" altLang="en-US"/>
          </a:p>
        </p:txBody>
      </p:sp>
      <p:sp>
        <p:nvSpPr>
          <p:cNvPr id="6" name="Freeform 6"/>
          <p:cNvSpPr/>
          <p:nvPr/>
        </p:nvSpPr>
        <p:spPr>
          <a:xfrm>
            <a:off x="7766526" y="2886998"/>
            <a:ext cx="9675654" cy="7400002"/>
          </a:xfrm>
          <a:custGeom>
            <a:avLst/>
            <a:gdLst/>
            <a:ahLst/>
            <a:cxnLst/>
            <a:rect l="l" t="t" r="r" b="b"/>
            <a:pathLst>
              <a:path w="9675654" h="7400002">
                <a:moveTo>
                  <a:pt x="0" y="0"/>
                </a:moveTo>
                <a:lnTo>
                  <a:pt x="9675654" y="0"/>
                </a:lnTo>
                <a:lnTo>
                  <a:pt x="9675654" y="7400002"/>
                </a:lnTo>
                <a:lnTo>
                  <a:pt x="0" y="7400002"/>
                </a:lnTo>
                <a:lnTo>
                  <a:pt x="0" y="0"/>
                </a:lnTo>
                <a:close/>
              </a:path>
            </a:pathLst>
          </a:custGeom>
          <a:blipFill>
            <a:blip r:embed="rId3"/>
            <a:stretch>
              <a:fillRect t="-373" r="-3478" b="-532"/>
            </a:stretch>
          </a:blipFill>
        </p:spPr>
        <p:txBody>
          <a:bodyPr/>
          <a:lstStyle/>
          <a:p>
            <a:endParaRPr lang="zh-CN" altLang="en-US"/>
          </a:p>
        </p:txBody>
      </p:sp>
      <p:sp>
        <p:nvSpPr>
          <p:cNvPr id="7" name="Freeform 7"/>
          <p:cNvSpPr/>
          <p:nvPr/>
        </p:nvSpPr>
        <p:spPr>
          <a:xfrm>
            <a:off x="15095913" y="2886998"/>
            <a:ext cx="1134822" cy="1085303"/>
          </a:xfrm>
          <a:custGeom>
            <a:avLst/>
            <a:gdLst/>
            <a:ahLst/>
            <a:cxnLst/>
            <a:rect l="l" t="t" r="r" b="b"/>
            <a:pathLst>
              <a:path w="1134822" h="1085303">
                <a:moveTo>
                  <a:pt x="0" y="0"/>
                </a:moveTo>
                <a:lnTo>
                  <a:pt x="1134822" y="0"/>
                </a:lnTo>
                <a:lnTo>
                  <a:pt x="1134822" y="1085303"/>
                </a:lnTo>
                <a:lnTo>
                  <a:pt x="0" y="1085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8" name="TextBox 8"/>
          <p:cNvSpPr txBox="1"/>
          <p:nvPr/>
        </p:nvSpPr>
        <p:spPr>
          <a:xfrm>
            <a:off x="420886" y="2305142"/>
            <a:ext cx="16952714" cy="432435"/>
          </a:xfrm>
          <a:prstGeom prst="rect">
            <a:avLst/>
          </a:prstGeom>
        </p:spPr>
        <p:txBody>
          <a:bodyPr wrap="square" lIns="0" tIns="0" rIns="0" bIns="0" rtlCol="0" anchor="t">
            <a:spAutoFit/>
          </a:bodyPr>
          <a:lstStyle/>
          <a:p>
            <a:pPr marL="582927" lvl="1" indent="-291463">
              <a:lnSpc>
                <a:spcPts val="3509"/>
              </a:lnSpc>
              <a:buFont typeface="Arial"/>
              <a:buChar char="•"/>
            </a:pPr>
            <a:r>
              <a:rPr lang="en-US" sz="2699" dirty="0">
                <a:solidFill>
                  <a:srgbClr val="000000"/>
                </a:solidFill>
                <a:latin typeface="DM Sans"/>
              </a:rPr>
              <a:t>Plot the clustering results to see if the points are too concentrated or there are too many  noise points</a:t>
            </a:r>
          </a:p>
        </p:txBody>
      </p:sp>
      <p:sp>
        <p:nvSpPr>
          <p:cNvPr id="9" name="TextBox 9"/>
          <p:cNvSpPr txBox="1"/>
          <p:nvPr/>
        </p:nvSpPr>
        <p:spPr>
          <a:xfrm>
            <a:off x="-1229605" y="312512"/>
            <a:ext cx="13449656"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Clustering——DBSCAN(TF-IDF)</a:t>
            </a:r>
          </a:p>
          <a:p>
            <a:pPr algn="ctr">
              <a:lnSpc>
                <a:spcPts val="6900"/>
              </a:lnSpc>
            </a:pPr>
            <a:endParaRPr lang="en-US" sz="5000" spc="490">
              <a:solidFill>
                <a:srgbClr val="FFFFFF"/>
              </a:solidFill>
              <a:latin typeface="Oswald Bold"/>
            </a:endParaRPr>
          </a:p>
        </p:txBody>
      </p:sp>
      <p:sp>
        <p:nvSpPr>
          <p:cNvPr id="10" name="TextBox 10"/>
          <p:cNvSpPr txBox="1"/>
          <p:nvPr/>
        </p:nvSpPr>
        <p:spPr>
          <a:xfrm>
            <a:off x="420886" y="1815557"/>
            <a:ext cx="12761714" cy="432435"/>
          </a:xfrm>
          <a:prstGeom prst="rect">
            <a:avLst/>
          </a:prstGeom>
        </p:spPr>
        <p:txBody>
          <a:bodyPr wrap="square" lIns="0" tIns="0" rIns="0" bIns="0" rtlCol="0" anchor="t">
            <a:spAutoFit/>
          </a:bodyPr>
          <a:lstStyle/>
          <a:p>
            <a:pPr marL="582927" lvl="1" indent="-291463">
              <a:lnSpc>
                <a:spcPts val="3509"/>
              </a:lnSpc>
              <a:buFont typeface="Arial"/>
              <a:buChar char="•"/>
            </a:pPr>
            <a:r>
              <a:rPr lang="en-US" sz="2699" dirty="0">
                <a:solidFill>
                  <a:srgbClr val="000000"/>
                </a:solidFill>
                <a:latin typeface="DM Sans"/>
              </a:rPr>
              <a:t>Use  </a:t>
            </a:r>
            <a:r>
              <a:rPr lang="en-US" sz="2699" dirty="0">
                <a:solidFill>
                  <a:srgbClr val="FF3131"/>
                </a:solidFill>
                <a:latin typeface="DM Sans"/>
              </a:rPr>
              <a:t>PCA(Principal Component Analysis)</a:t>
            </a:r>
            <a:r>
              <a:rPr lang="en-US" sz="2699" dirty="0">
                <a:solidFill>
                  <a:srgbClr val="000000"/>
                </a:solidFill>
                <a:latin typeface="DM Sans"/>
              </a:rPr>
              <a:t> to reduce the dimensionality (to 2)</a:t>
            </a:r>
          </a:p>
        </p:txBody>
      </p:sp>
      <p:sp>
        <p:nvSpPr>
          <p:cNvPr id="11" name="TextBox 11"/>
          <p:cNvSpPr txBox="1"/>
          <p:nvPr/>
        </p:nvSpPr>
        <p:spPr>
          <a:xfrm>
            <a:off x="9256481" y="3140398"/>
            <a:ext cx="5549900" cy="432435"/>
          </a:xfrm>
          <a:prstGeom prst="rect">
            <a:avLst/>
          </a:prstGeom>
        </p:spPr>
        <p:txBody>
          <a:bodyPr lIns="0" tIns="0" rIns="0" bIns="0" rtlCol="0" anchor="t">
            <a:spAutoFit/>
          </a:bodyPr>
          <a:lstStyle/>
          <a:p>
            <a:pPr algn="ctr">
              <a:lnSpc>
                <a:spcPts val="3509"/>
              </a:lnSpc>
              <a:spcBef>
                <a:spcPct val="0"/>
              </a:spcBef>
            </a:pPr>
            <a:r>
              <a:rPr lang="en-US" sz="2699">
                <a:solidFill>
                  <a:srgbClr val="FF3131"/>
                </a:solidFill>
                <a:latin typeface="DM Sans Bold"/>
              </a:rPr>
              <a:t>Too much variation in the density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299809" y="3107215"/>
            <a:ext cx="14813900" cy="3318456"/>
          </a:xfrm>
          <a:custGeom>
            <a:avLst/>
            <a:gdLst/>
            <a:ahLst/>
            <a:cxnLst/>
            <a:rect l="l" t="t" r="r" b="b"/>
            <a:pathLst>
              <a:path w="14813900" h="3318456">
                <a:moveTo>
                  <a:pt x="0" y="0"/>
                </a:moveTo>
                <a:lnTo>
                  <a:pt x="14813900" y="0"/>
                </a:lnTo>
                <a:lnTo>
                  <a:pt x="14813900" y="3318456"/>
                </a:lnTo>
                <a:lnTo>
                  <a:pt x="0" y="3318456"/>
                </a:lnTo>
                <a:lnTo>
                  <a:pt x="0" y="0"/>
                </a:lnTo>
                <a:close/>
              </a:path>
            </a:pathLst>
          </a:custGeom>
          <a:blipFill>
            <a:blip r:embed="rId2"/>
            <a:stretch>
              <a:fillRect l="-766" r="-875"/>
            </a:stretch>
          </a:blipFill>
        </p:spPr>
        <p:txBody>
          <a:bodyPr/>
          <a:lstStyle/>
          <a:p>
            <a:endParaRPr lang="zh-CN" altLang="en-US"/>
          </a:p>
        </p:txBody>
      </p:sp>
      <p:grpSp>
        <p:nvGrpSpPr>
          <p:cNvPr id="6" name="Group 6"/>
          <p:cNvGrpSpPr/>
          <p:nvPr/>
        </p:nvGrpSpPr>
        <p:grpSpPr>
          <a:xfrm>
            <a:off x="13472682" y="4359017"/>
            <a:ext cx="1219552" cy="784483"/>
            <a:chOff x="0" y="0"/>
            <a:chExt cx="812800" cy="522838"/>
          </a:xfrm>
        </p:grpSpPr>
        <p:sp>
          <p:nvSpPr>
            <p:cNvPr id="7" name="Freeform 7"/>
            <p:cNvSpPr/>
            <p:nvPr/>
          </p:nvSpPr>
          <p:spPr>
            <a:xfrm>
              <a:off x="0" y="0"/>
              <a:ext cx="812800" cy="522838"/>
            </a:xfrm>
            <a:custGeom>
              <a:avLst/>
              <a:gdLst/>
              <a:ahLst/>
              <a:cxnLst/>
              <a:rect l="l" t="t" r="r" b="b"/>
              <a:pathLst>
                <a:path w="812800" h="522838">
                  <a:moveTo>
                    <a:pt x="812800" y="261419"/>
                  </a:moveTo>
                  <a:lnTo>
                    <a:pt x="406400" y="0"/>
                  </a:lnTo>
                  <a:lnTo>
                    <a:pt x="406400" y="203200"/>
                  </a:lnTo>
                  <a:lnTo>
                    <a:pt x="0" y="203200"/>
                  </a:lnTo>
                  <a:lnTo>
                    <a:pt x="0" y="319638"/>
                  </a:lnTo>
                  <a:lnTo>
                    <a:pt x="406400" y="319638"/>
                  </a:lnTo>
                  <a:lnTo>
                    <a:pt x="406400" y="522838"/>
                  </a:lnTo>
                  <a:lnTo>
                    <a:pt x="812800" y="261419"/>
                  </a:lnTo>
                  <a:close/>
                </a:path>
              </a:pathLst>
            </a:custGeom>
            <a:solidFill>
              <a:srgbClr val="727171"/>
            </a:solidFill>
          </p:spPr>
          <p:txBody>
            <a:bodyPr/>
            <a:lstStyle/>
            <a:p>
              <a:endParaRPr lang="zh-CN" altLang="en-US"/>
            </a:p>
          </p:txBody>
        </p:sp>
        <p:sp>
          <p:nvSpPr>
            <p:cNvPr id="8" name="TextBox 8"/>
            <p:cNvSpPr txBox="1"/>
            <p:nvPr/>
          </p:nvSpPr>
          <p:spPr>
            <a:xfrm>
              <a:off x="0" y="174625"/>
              <a:ext cx="711200" cy="145013"/>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028700" y="2080239"/>
            <a:ext cx="15262345" cy="815975"/>
          </a:xfrm>
          <a:prstGeom prst="rect">
            <a:avLst/>
          </a:prstGeom>
        </p:spPr>
        <p:txBody>
          <a:bodyPr lIns="0" tIns="0" rIns="0" bIns="0" rtlCol="0" anchor="t">
            <a:spAutoFit/>
          </a:bodyPr>
          <a:lstStyle/>
          <a:p>
            <a:pPr marL="539748" lvl="1" indent="-269874">
              <a:lnSpc>
                <a:spcPts val="3249"/>
              </a:lnSpc>
              <a:buFont typeface="Arial"/>
              <a:buChar char="•"/>
            </a:pPr>
            <a:r>
              <a:rPr lang="en-US" sz="2499">
                <a:solidFill>
                  <a:srgbClr val="000000"/>
                </a:solidFill>
                <a:latin typeface="DM Sans"/>
              </a:rPr>
              <a:t>Build the embedding matrix using </a:t>
            </a:r>
            <a:r>
              <a:rPr lang="en-US" sz="2499">
                <a:solidFill>
                  <a:srgbClr val="FF3131"/>
                </a:solidFill>
                <a:latin typeface="DM Sans Bold"/>
              </a:rPr>
              <a:t>GloVe</a:t>
            </a:r>
            <a:r>
              <a:rPr lang="en-US" sz="2499">
                <a:solidFill>
                  <a:srgbClr val="000000"/>
                </a:solidFill>
                <a:latin typeface="DM Sans"/>
              </a:rPr>
              <a:t> (Global Vectors for Word Representation) word embedding model</a:t>
            </a:r>
          </a:p>
        </p:txBody>
      </p:sp>
      <p:sp>
        <p:nvSpPr>
          <p:cNvPr id="10" name="TextBox 10"/>
          <p:cNvSpPr txBox="1"/>
          <p:nvPr/>
        </p:nvSpPr>
        <p:spPr>
          <a:xfrm>
            <a:off x="-995748" y="375265"/>
            <a:ext cx="10829979" cy="1733550"/>
          </a:xfrm>
          <a:prstGeom prst="rect">
            <a:avLst/>
          </a:prstGeom>
        </p:spPr>
        <p:txBody>
          <a:bodyPr lIns="0" tIns="0" rIns="0" bIns="0" rtlCol="0" anchor="t">
            <a:spAutoFit/>
          </a:bodyPr>
          <a:lstStyle/>
          <a:p>
            <a:pPr algn="ctr">
              <a:lnSpc>
                <a:spcPts val="6900"/>
              </a:lnSpc>
            </a:pPr>
            <a:r>
              <a:rPr lang="en-US" sz="5000" spc="490">
                <a:solidFill>
                  <a:srgbClr val="FFFFFF"/>
                </a:solidFill>
                <a:latin typeface="Oswald Bold"/>
              </a:rPr>
              <a:t>Clustering——K-Means </a:t>
            </a:r>
          </a:p>
          <a:p>
            <a:pPr algn="ctr">
              <a:lnSpc>
                <a:spcPts val="6900"/>
              </a:lnSpc>
            </a:pPr>
            <a:endParaRPr lang="en-US" sz="5000" spc="490">
              <a:solidFill>
                <a:srgbClr val="FFFFFF"/>
              </a:solidFill>
              <a:latin typeface="Oswald Bold"/>
            </a:endParaRPr>
          </a:p>
        </p:txBody>
      </p:sp>
      <p:sp>
        <p:nvSpPr>
          <p:cNvPr id="11" name="TextBox 11"/>
          <p:cNvSpPr txBox="1"/>
          <p:nvPr/>
        </p:nvSpPr>
        <p:spPr>
          <a:xfrm>
            <a:off x="1028700" y="6730471"/>
            <a:ext cx="15262345" cy="2863850"/>
          </a:xfrm>
          <a:prstGeom prst="rect">
            <a:avLst/>
          </a:prstGeom>
        </p:spPr>
        <p:txBody>
          <a:bodyPr lIns="0" tIns="0" rIns="0" bIns="0" rtlCol="0" anchor="t">
            <a:spAutoFit/>
          </a:bodyPr>
          <a:lstStyle/>
          <a:p>
            <a:pPr marL="539751" lvl="1" indent="-269876">
              <a:lnSpc>
                <a:spcPts val="3250"/>
              </a:lnSpc>
              <a:buFont typeface="Arial"/>
              <a:buChar char="•"/>
            </a:pPr>
            <a:r>
              <a:rPr lang="en-US" sz="2500">
                <a:solidFill>
                  <a:srgbClr val="000000"/>
                </a:solidFill>
                <a:latin typeface="DM Sans"/>
              </a:rPr>
              <a:t>Convert a list of text documents into sequences of integer indexes of the words</a:t>
            </a:r>
          </a:p>
          <a:p>
            <a:pPr>
              <a:lnSpc>
                <a:spcPts val="3250"/>
              </a:lnSpc>
            </a:pPr>
            <a:endParaRPr lang="en-US" sz="2500">
              <a:solidFill>
                <a:srgbClr val="000000"/>
              </a:solidFill>
              <a:latin typeface="DM Sans"/>
            </a:endParaRPr>
          </a:p>
          <a:p>
            <a:pPr marL="539751" lvl="1" indent="-269876">
              <a:lnSpc>
                <a:spcPts val="3250"/>
              </a:lnSpc>
              <a:buFont typeface="Arial"/>
              <a:buChar char="•"/>
            </a:pPr>
            <a:r>
              <a:rPr lang="en-US" sz="2500">
                <a:solidFill>
                  <a:srgbClr val="000000"/>
                </a:solidFill>
                <a:latin typeface="DM Sans"/>
              </a:rPr>
              <a:t>Calculate the sum of embedding values to create a feature matrix</a:t>
            </a:r>
          </a:p>
          <a:p>
            <a:pPr>
              <a:lnSpc>
                <a:spcPts val="3250"/>
              </a:lnSpc>
            </a:pPr>
            <a:endParaRPr lang="en-US" sz="2500">
              <a:solidFill>
                <a:srgbClr val="000000"/>
              </a:solidFill>
              <a:latin typeface="DM Sans"/>
            </a:endParaRPr>
          </a:p>
          <a:p>
            <a:pPr marL="539751" lvl="1" indent="-269876">
              <a:lnSpc>
                <a:spcPts val="3250"/>
              </a:lnSpc>
              <a:buFont typeface="Arial"/>
              <a:buChar char="•"/>
            </a:pPr>
            <a:r>
              <a:rPr lang="en-US" sz="2500">
                <a:solidFill>
                  <a:srgbClr val="000000"/>
                </a:solidFill>
                <a:latin typeface="DM Sans"/>
              </a:rPr>
              <a:t>Reduce the feature matrix to 2 dimensions (PCA)</a:t>
            </a:r>
          </a:p>
          <a:p>
            <a:pPr>
              <a:lnSpc>
                <a:spcPts val="3250"/>
              </a:lnSpc>
            </a:pPr>
            <a:endParaRPr lang="en-US" sz="2500">
              <a:solidFill>
                <a:srgbClr val="000000"/>
              </a:solidFill>
              <a:latin typeface="DM Sans"/>
            </a:endParaRPr>
          </a:p>
          <a:p>
            <a:pPr marL="539751" lvl="1" indent="-269876" algn="l">
              <a:lnSpc>
                <a:spcPts val="3250"/>
              </a:lnSpc>
              <a:spcBef>
                <a:spcPct val="0"/>
              </a:spcBef>
              <a:buFont typeface="Arial"/>
              <a:buChar char="•"/>
            </a:pPr>
            <a:r>
              <a:rPr lang="en-US" sz="2500">
                <a:solidFill>
                  <a:srgbClr val="000000"/>
                </a:solidFill>
                <a:latin typeface="DM Sans"/>
              </a:rPr>
              <a:t>Create a </a:t>
            </a:r>
            <a:r>
              <a:rPr lang="en-US" sz="2500">
                <a:solidFill>
                  <a:srgbClr val="FF3131"/>
                </a:solidFill>
                <a:latin typeface="DM Sans Bold"/>
              </a:rPr>
              <a:t>K-means</a:t>
            </a:r>
            <a:r>
              <a:rPr lang="en-US" sz="2500">
                <a:solidFill>
                  <a:srgbClr val="000000"/>
                </a:solidFill>
                <a:latin typeface="DM Sans"/>
              </a:rPr>
              <a:t> clustering for each cluster number</a:t>
            </a:r>
          </a:p>
        </p:txBody>
      </p:sp>
      <p:sp>
        <p:nvSpPr>
          <p:cNvPr id="12" name="TextBox 12"/>
          <p:cNvSpPr txBox="1"/>
          <p:nvPr/>
        </p:nvSpPr>
        <p:spPr>
          <a:xfrm>
            <a:off x="14881864" y="4330442"/>
            <a:ext cx="2818363" cy="72453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a:rPr>
              <a:t>the corresponding word: </a:t>
            </a:r>
            <a:r>
              <a:rPr lang="en-US" sz="2199">
                <a:solidFill>
                  <a:srgbClr val="000000"/>
                </a:solidFill>
                <a:latin typeface="DM Sans Bold"/>
              </a:rPr>
              <a:t>WHITE</a:t>
            </a:r>
            <a:r>
              <a:rPr lang="en-US" sz="2199">
                <a:solidFill>
                  <a:srgbClr val="000000"/>
                </a:solidFill>
                <a:latin typeface="DM Sans"/>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8993579" y="2588442"/>
            <a:ext cx="8972864" cy="7003346"/>
          </a:xfrm>
          <a:custGeom>
            <a:avLst/>
            <a:gdLst/>
            <a:ahLst/>
            <a:cxnLst/>
            <a:rect l="l" t="t" r="r" b="b"/>
            <a:pathLst>
              <a:path w="8972864" h="7003346">
                <a:moveTo>
                  <a:pt x="0" y="0"/>
                </a:moveTo>
                <a:lnTo>
                  <a:pt x="8972864" y="0"/>
                </a:lnTo>
                <a:lnTo>
                  <a:pt x="8972864" y="7003346"/>
                </a:lnTo>
                <a:lnTo>
                  <a:pt x="0" y="7003346"/>
                </a:lnTo>
                <a:lnTo>
                  <a:pt x="0" y="0"/>
                </a:lnTo>
                <a:close/>
              </a:path>
            </a:pathLst>
          </a:custGeom>
          <a:blipFill>
            <a:blip r:embed="rId2"/>
            <a:stretch>
              <a:fillRect l="-2557"/>
            </a:stretch>
          </a:blipFill>
        </p:spPr>
        <p:txBody>
          <a:bodyPr/>
          <a:lstStyle/>
          <a:p>
            <a:endParaRPr lang="zh-CN" altLang="en-US"/>
          </a:p>
        </p:txBody>
      </p:sp>
      <p:sp>
        <p:nvSpPr>
          <p:cNvPr id="6" name="Freeform 6"/>
          <p:cNvSpPr/>
          <p:nvPr/>
        </p:nvSpPr>
        <p:spPr>
          <a:xfrm>
            <a:off x="354894" y="4349336"/>
            <a:ext cx="8413688" cy="5242451"/>
          </a:xfrm>
          <a:custGeom>
            <a:avLst/>
            <a:gdLst/>
            <a:ahLst/>
            <a:cxnLst/>
            <a:rect l="l" t="t" r="r" b="b"/>
            <a:pathLst>
              <a:path w="8413688" h="5242451">
                <a:moveTo>
                  <a:pt x="0" y="0"/>
                </a:moveTo>
                <a:lnTo>
                  <a:pt x="8413688" y="0"/>
                </a:lnTo>
                <a:lnTo>
                  <a:pt x="8413688" y="5242452"/>
                </a:lnTo>
                <a:lnTo>
                  <a:pt x="0" y="5242452"/>
                </a:lnTo>
                <a:lnTo>
                  <a:pt x="0" y="0"/>
                </a:lnTo>
                <a:close/>
              </a:path>
            </a:pathLst>
          </a:custGeom>
          <a:blipFill>
            <a:blip r:embed="rId3"/>
            <a:stretch>
              <a:fillRect/>
            </a:stretch>
          </a:blipFill>
        </p:spPr>
        <p:txBody>
          <a:bodyPr/>
          <a:lstStyle/>
          <a:p>
            <a:endParaRPr lang="zh-CN" altLang="en-US"/>
          </a:p>
        </p:txBody>
      </p:sp>
      <p:grpSp>
        <p:nvGrpSpPr>
          <p:cNvPr id="7" name="Group 7"/>
          <p:cNvGrpSpPr/>
          <p:nvPr/>
        </p:nvGrpSpPr>
        <p:grpSpPr>
          <a:xfrm>
            <a:off x="269653" y="6894362"/>
            <a:ext cx="6714257" cy="461781"/>
            <a:chOff x="0" y="0"/>
            <a:chExt cx="1768364" cy="121621"/>
          </a:xfrm>
        </p:grpSpPr>
        <p:sp>
          <p:nvSpPr>
            <p:cNvPr id="8" name="Freeform 8"/>
            <p:cNvSpPr/>
            <p:nvPr/>
          </p:nvSpPr>
          <p:spPr>
            <a:xfrm>
              <a:off x="0" y="0"/>
              <a:ext cx="1768364" cy="121621"/>
            </a:xfrm>
            <a:custGeom>
              <a:avLst/>
              <a:gdLst/>
              <a:ahLst/>
              <a:cxnLst/>
              <a:rect l="l" t="t" r="r" b="b"/>
              <a:pathLst>
                <a:path w="1768364" h="121621">
                  <a:moveTo>
                    <a:pt x="0" y="0"/>
                  </a:moveTo>
                  <a:lnTo>
                    <a:pt x="1768364" y="0"/>
                  </a:lnTo>
                  <a:lnTo>
                    <a:pt x="1768364" y="121621"/>
                  </a:lnTo>
                  <a:lnTo>
                    <a:pt x="0" y="121621"/>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9" name="TextBox 9"/>
            <p:cNvSpPr txBox="1"/>
            <p:nvPr/>
          </p:nvSpPr>
          <p:spPr>
            <a:xfrm>
              <a:off x="0" y="-28575"/>
              <a:ext cx="1768364" cy="150196"/>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6061770" y="3177702"/>
            <a:ext cx="1402553" cy="946086"/>
          </a:xfrm>
          <a:custGeom>
            <a:avLst/>
            <a:gdLst/>
            <a:ahLst/>
            <a:cxnLst/>
            <a:rect l="l" t="t" r="r" b="b"/>
            <a:pathLst>
              <a:path w="1402553" h="946086">
                <a:moveTo>
                  <a:pt x="0" y="0"/>
                </a:moveTo>
                <a:lnTo>
                  <a:pt x="1402553" y="0"/>
                </a:lnTo>
                <a:lnTo>
                  <a:pt x="1402553" y="946086"/>
                </a:lnTo>
                <a:lnTo>
                  <a:pt x="0" y="946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1" name="TextBox 11"/>
          <p:cNvSpPr txBox="1"/>
          <p:nvPr/>
        </p:nvSpPr>
        <p:spPr>
          <a:xfrm>
            <a:off x="359346" y="2488663"/>
            <a:ext cx="8409237" cy="1635125"/>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000000"/>
                </a:solidFill>
                <a:latin typeface="DM Sans"/>
              </a:rPr>
              <a:t>Choose the best cluster number by comparing the silhouette scores and Calinski-Harabasz scores</a:t>
            </a:r>
          </a:p>
          <a:p>
            <a:pPr>
              <a:lnSpc>
                <a:spcPts val="3249"/>
              </a:lnSpc>
              <a:spcBef>
                <a:spcPct val="0"/>
              </a:spcBef>
            </a:pPr>
            <a:endParaRPr lang="en-US" sz="2499">
              <a:solidFill>
                <a:srgbClr val="000000"/>
              </a:solidFill>
              <a:latin typeface="DM Sans"/>
            </a:endParaRPr>
          </a:p>
          <a:p>
            <a:pPr marL="539749" lvl="1" indent="-269875">
              <a:lnSpc>
                <a:spcPts val="3249"/>
              </a:lnSpc>
              <a:buFont typeface="Arial"/>
              <a:buChar char="•"/>
            </a:pPr>
            <a:r>
              <a:rPr lang="en-US" sz="2499">
                <a:solidFill>
                  <a:srgbClr val="000000"/>
                </a:solidFill>
                <a:latin typeface="DM Sans"/>
              </a:rPr>
              <a:t>Perform the final clustering and visualize the result</a:t>
            </a:r>
          </a:p>
        </p:txBody>
      </p:sp>
      <p:sp>
        <p:nvSpPr>
          <p:cNvPr id="12" name="TextBox 12"/>
          <p:cNvSpPr txBox="1"/>
          <p:nvPr/>
        </p:nvSpPr>
        <p:spPr>
          <a:xfrm>
            <a:off x="-995748" y="375265"/>
            <a:ext cx="10829979" cy="1733550"/>
          </a:xfrm>
          <a:prstGeom prst="rect">
            <a:avLst/>
          </a:prstGeom>
        </p:spPr>
        <p:txBody>
          <a:bodyPr lIns="0" tIns="0" rIns="0" bIns="0" rtlCol="0" anchor="t">
            <a:spAutoFit/>
          </a:bodyPr>
          <a:lstStyle/>
          <a:p>
            <a:pPr marL="0" lvl="0" indent="0" algn="ctr">
              <a:lnSpc>
                <a:spcPts val="6900"/>
              </a:lnSpc>
              <a:spcBef>
                <a:spcPct val="0"/>
              </a:spcBef>
            </a:pPr>
            <a:r>
              <a:rPr lang="en-US" sz="5000" u="none" strike="noStrike" spc="490">
                <a:solidFill>
                  <a:srgbClr val="FFFFFF"/>
                </a:solidFill>
                <a:latin typeface="Oswald Bold"/>
              </a:rPr>
              <a:t>Clustering——K-Means </a:t>
            </a:r>
          </a:p>
          <a:p>
            <a:pPr marL="0" lvl="0" indent="0" algn="ctr">
              <a:lnSpc>
                <a:spcPts val="6900"/>
              </a:lnSpc>
              <a:spcBef>
                <a:spcPct val="0"/>
              </a:spcBef>
            </a:pPr>
            <a:endParaRPr lang="en-US" sz="5000" u="none" strike="noStrike" spc="490">
              <a:solidFill>
                <a:srgbClr val="FFFFFF"/>
              </a:solidFill>
              <a:latin typeface="Oswal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zh-CN" altLang="en-US"/>
            </a:p>
          </p:txBody>
        </p:sp>
        <p:sp>
          <p:nvSpPr>
            <p:cNvPr id="5" name="TextBox 5"/>
            <p:cNvSpPr txBox="1"/>
            <p:nvPr/>
          </p:nvSpPr>
          <p:spPr>
            <a:xfrm>
              <a:off x="0" y="-28575"/>
              <a:ext cx="4816593" cy="84137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8" name="Freeform 8"/>
          <p:cNvSpPr/>
          <p:nvPr/>
        </p:nvSpPr>
        <p:spPr>
          <a:xfrm>
            <a:off x="2179166" y="3777995"/>
            <a:ext cx="4457573" cy="2557525"/>
          </a:xfrm>
          <a:custGeom>
            <a:avLst/>
            <a:gdLst/>
            <a:ahLst/>
            <a:cxnLst/>
            <a:rect l="l" t="t" r="r" b="b"/>
            <a:pathLst>
              <a:path w="4457573" h="2557525">
                <a:moveTo>
                  <a:pt x="0" y="0"/>
                </a:moveTo>
                <a:lnTo>
                  <a:pt x="4457573" y="0"/>
                </a:lnTo>
                <a:lnTo>
                  <a:pt x="4457573" y="2557525"/>
                </a:lnTo>
                <a:lnTo>
                  <a:pt x="0" y="2557525"/>
                </a:lnTo>
                <a:lnTo>
                  <a:pt x="0" y="0"/>
                </a:lnTo>
                <a:close/>
              </a:path>
            </a:pathLst>
          </a:custGeom>
          <a:blipFill>
            <a:blip r:embed="rId5"/>
            <a:stretch>
              <a:fillRect b="-16122"/>
            </a:stretch>
          </a:blipFill>
        </p:spPr>
        <p:txBody>
          <a:bodyPr/>
          <a:lstStyle/>
          <a:p>
            <a:endParaRPr lang="zh-CN" altLang="en-US"/>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zh-CN" altLang="en-US"/>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Question</a:t>
              </a:r>
            </a:p>
          </p:txBody>
        </p:sp>
      </p:grpSp>
      <p:grpSp>
        <p:nvGrpSpPr>
          <p:cNvPr id="12" name="Group 12"/>
          <p:cNvGrpSpPr/>
          <p:nvPr/>
        </p:nvGrpSpPr>
        <p:grpSpPr>
          <a:xfrm>
            <a:off x="6893475" y="3510391"/>
            <a:ext cx="9034431" cy="2808103"/>
            <a:chOff x="0" y="0"/>
            <a:chExt cx="1744696" cy="542290"/>
          </a:xfrm>
        </p:grpSpPr>
        <p:sp>
          <p:nvSpPr>
            <p:cNvPr id="13" name="Freeform 13"/>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zh-CN" altLang="en-US"/>
            </a:p>
          </p:txBody>
        </p:sp>
        <p:sp>
          <p:nvSpPr>
            <p:cNvPr id="14" name="TextBox 14"/>
            <p:cNvSpPr txBox="1"/>
            <p:nvPr/>
          </p:nvSpPr>
          <p:spPr>
            <a:xfrm>
              <a:off x="0" y="-19050"/>
              <a:ext cx="1744696" cy="561340"/>
            </a:xfrm>
            <a:prstGeom prst="rect">
              <a:avLst/>
            </a:prstGeom>
          </p:spPr>
          <p:txBody>
            <a:bodyPr lIns="50800" tIns="50800" rIns="50800" bIns="50800" rtlCol="0" anchor="ctr"/>
            <a:lstStyle/>
            <a:p>
              <a:pPr>
                <a:lnSpc>
                  <a:spcPts val="2859"/>
                </a:lnSpc>
              </a:pPr>
              <a:endParaRPr dirty="0"/>
            </a:p>
            <a:p>
              <a:pPr algn="ctr">
                <a:lnSpc>
                  <a:spcPts val="4419"/>
                </a:lnSpc>
              </a:pPr>
              <a:r>
                <a:rPr lang="en-US" sz="3399" dirty="0">
                  <a:solidFill>
                    <a:srgbClr val="000000"/>
                  </a:solidFill>
                  <a:latin typeface="Oswald"/>
                </a:rPr>
                <a:t>Can we categorize the customers in a particular segment based on their buying patterns?</a:t>
              </a:r>
            </a:p>
            <a:p>
              <a:pPr>
                <a:lnSpc>
                  <a:spcPts val="3120"/>
                </a:lnSpc>
              </a:pPr>
              <a:endParaRPr lang="en-US" sz="3399" dirty="0">
                <a:solidFill>
                  <a:srgbClr val="000000"/>
                </a:solidFill>
                <a:latin typeface="Oswald"/>
              </a:endParaRPr>
            </a:p>
            <a:p>
              <a:pPr algn="ctr">
                <a:lnSpc>
                  <a:spcPts val="2859"/>
                </a:lnSpc>
              </a:pPr>
              <a:endParaRPr lang="en-US" sz="3399" dirty="0">
                <a:solidFill>
                  <a:srgbClr val="000000"/>
                </a:solidFill>
                <a:latin typeface="Oswald"/>
              </a:endParaRPr>
            </a:p>
          </p:txBody>
        </p:sp>
      </p:grpSp>
      <p:grpSp>
        <p:nvGrpSpPr>
          <p:cNvPr id="15" name="Group 15"/>
          <p:cNvGrpSpPr/>
          <p:nvPr/>
        </p:nvGrpSpPr>
        <p:grpSpPr>
          <a:xfrm>
            <a:off x="2179166" y="6670920"/>
            <a:ext cx="13748741" cy="2808103"/>
            <a:chOff x="0" y="0"/>
            <a:chExt cx="2655105" cy="542290"/>
          </a:xfrm>
        </p:grpSpPr>
        <p:sp>
          <p:nvSpPr>
            <p:cNvPr id="16" name="Freeform 16"/>
            <p:cNvSpPr/>
            <p:nvPr/>
          </p:nvSpPr>
          <p:spPr>
            <a:xfrm>
              <a:off x="0" y="0"/>
              <a:ext cx="2655105" cy="542290"/>
            </a:xfrm>
            <a:custGeom>
              <a:avLst/>
              <a:gdLst/>
              <a:ahLst/>
              <a:cxnLst/>
              <a:rect l="l" t="t" r="r" b="b"/>
              <a:pathLst>
                <a:path w="2655105" h="542290">
                  <a:moveTo>
                    <a:pt x="0" y="0"/>
                  </a:moveTo>
                  <a:lnTo>
                    <a:pt x="2655105" y="0"/>
                  </a:lnTo>
                  <a:lnTo>
                    <a:pt x="2655105" y="542290"/>
                  </a:lnTo>
                  <a:lnTo>
                    <a:pt x="0" y="542290"/>
                  </a:lnTo>
                  <a:close/>
                </a:path>
              </a:pathLst>
            </a:custGeom>
            <a:solidFill>
              <a:srgbClr val="000000">
                <a:alpha val="0"/>
              </a:srgbClr>
            </a:solidFill>
            <a:ln w="38100" cap="sq">
              <a:solidFill>
                <a:srgbClr val="000000"/>
              </a:solidFill>
              <a:prstDash val="solid"/>
              <a:miter/>
            </a:ln>
          </p:spPr>
          <p:txBody>
            <a:bodyPr/>
            <a:lstStyle/>
            <a:p>
              <a:endParaRPr lang="zh-CN" altLang="en-US"/>
            </a:p>
          </p:txBody>
        </p:sp>
        <p:sp>
          <p:nvSpPr>
            <p:cNvPr id="17" name="TextBox 17"/>
            <p:cNvSpPr txBox="1"/>
            <p:nvPr/>
          </p:nvSpPr>
          <p:spPr>
            <a:xfrm>
              <a:off x="0" y="-28575"/>
              <a:ext cx="2655105" cy="570865"/>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PROBLEM STATEMENT</a:t>
            </a:r>
          </a:p>
        </p:txBody>
      </p:sp>
      <p:sp>
        <p:nvSpPr>
          <p:cNvPr id="19" name="TextBox 19"/>
          <p:cNvSpPr txBox="1"/>
          <p:nvPr/>
        </p:nvSpPr>
        <p:spPr>
          <a:xfrm>
            <a:off x="2428521" y="6968166"/>
            <a:ext cx="13430958" cy="2185035"/>
          </a:xfrm>
          <a:prstGeom prst="rect">
            <a:avLst/>
          </a:prstGeom>
        </p:spPr>
        <p:txBody>
          <a:bodyPr lIns="0" tIns="0" rIns="0" bIns="0" rtlCol="0" anchor="t">
            <a:spAutoFit/>
          </a:bodyPr>
          <a:lstStyle/>
          <a:p>
            <a:pPr>
              <a:lnSpc>
                <a:spcPts val="3509"/>
              </a:lnSpc>
            </a:pPr>
            <a:endParaRPr dirty="0"/>
          </a:p>
          <a:p>
            <a:pPr>
              <a:lnSpc>
                <a:spcPts val="3509"/>
              </a:lnSpc>
            </a:pPr>
            <a:r>
              <a:rPr lang="en-US" sz="2699" dirty="0">
                <a:solidFill>
                  <a:srgbClr val="000000"/>
                </a:solidFill>
                <a:latin typeface="Oswald"/>
              </a:rPr>
              <a:t>Input: We will be using e-commerce data that contains the list of purchases in 1 year for 4,000 customers.</a:t>
            </a:r>
          </a:p>
          <a:p>
            <a:pPr>
              <a:lnSpc>
                <a:spcPts val="3509"/>
              </a:lnSpc>
            </a:pPr>
            <a:endParaRPr lang="en-US" sz="2699" dirty="0">
              <a:solidFill>
                <a:srgbClr val="000000"/>
              </a:solidFill>
              <a:latin typeface="Oswald"/>
            </a:endParaRPr>
          </a:p>
          <a:p>
            <a:pPr>
              <a:lnSpc>
                <a:spcPts val="3509"/>
              </a:lnSpc>
            </a:pPr>
            <a:r>
              <a:rPr lang="en-US" sz="2699" dirty="0">
                <a:solidFill>
                  <a:srgbClr val="000000"/>
                </a:solidFill>
                <a:latin typeface="Oswald"/>
              </a:rPr>
              <a:t>Output: The  goal is that we need to categorize our consumer base into appropriate customer segments.</a:t>
            </a:r>
          </a:p>
          <a:p>
            <a:pPr>
              <a:lnSpc>
                <a:spcPts val="3509"/>
              </a:lnSpc>
              <a:spcBef>
                <a:spcPct val="0"/>
              </a:spcBef>
            </a:pPr>
            <a:endParaRPr lang="en-US" sz="2699" dirty="0">
              <a:solidFill>
                <a:srgbClr val="000000"/>
              </a:solidFill>
              <a:latin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1999543"/>
            <a:ext cx="9902112" cy="7985148"/>
          </a:xfrm>
          <a:custGeom>
            <a:avLst/>
            <a:gdLst/>
            <a:ahLst/>
            <a:cxnLst/>
            <a:rect l="l" t="t" r="r" b="b"/>
            <a:pathLst>
              <a:path w="9902112" h="7985148">
                <a:moveTo>
                  <a:pt x="0" y="0"/>
                </a:moveTo>
                <a:lnTo>
                  <a:pt x="9902112" y="0"/>
                </a:lnTo>
                <a:lnTo>
                  <a:pt x="9902112" y="7985148"/>
                </a:lnTo>
                <a:lnTo>
                  <a:pt x="0" y="7985148"/>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0294232" y="2393502"/>
            <a:ext cx="7511630" cy="2226174"/>
          </a:xfrm>
          <a:custGeom>
            <a:avLst/>
            <a:gdLst/>
            <a:ahLst/>
            <a:cxnLst/>
            <a:rect l="l" t="t" r="r" b="b"/>
            <a:pathLst>
              <a:path w="7511630" h="2226174">
                <a:moveTo>
                  <a:pt x="0" y="0"/>
                </a:moveTo>
                <a:lnTo>
                  <a:pt x="7511630" y="0"/>
                </a:lnTo>
                <a:lnTo>
                  <a:pt x="7511630" y="2226174"/>
                </a:lnTo>
                <a:lnTo>
                  <a:pt x="0" y="2226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Freeform 7"/>
          <p:cNvSpPr/>
          <p:nvPr/>
        </p:nvSpPr>
        <p:spPr>
          <a:xfrm>
            <a:off x="10294232" y="7509293"/>
            <a:ext cx="7511630" cy="2226174"/>
          </a:xfrm>
          <a:custGeom>
            <a:avLst/>
            <a:gdLst/>
            <a:ahLst/>
            <a:cxnLst/>
            <a:rect l="l" t="t" r="r" b="b"/>
            <a:pathLst>
              <a:path w="7511630" h="2226174">
                <a:moveTo>
                  <a:pt x="0" y="0"/>
                </a:moveTo>
                <a:lnTo>
                  <a:pt x="7511630" y="0"/>
                </a:lnTo>
                <a:lnTo>
                  <a:pt x="7511630" y="2226174"/>
                </a:lnTo>
                <a:lnTo>
                  <a:pt x="0" y="2226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8" name="Freeform 8"/>
          <p:cNvSpPr/>
          <p:nvPr/>
        </p:nvSpPr>
        <p:spPr>
          <a:xfrm>
            <a:off x="10294232" y="5068521"/>
            <a:ext cx="7511630" cy="2226174"/>
          </a:xfrm>
          <a:custGeom>
            <a:avLst/>
            <a:gdLst/>
            <a:ahLst/>
            <a:cxnLst/>
            <a:rect l="l" t="t" r="r" b="b"/>
            <a:pathLst>
              <a:path w="7511630" h="2226174">
                <a:moveTo>
                  <a:pt x="0" y="0"/>
                </a:moveTo>
                <a:lnTo>
                  <a:pt x="7511630" y="0"/>
                </a:lnTo>
                <a:lnTo>
                  <a:pt x="7511630" y="2226174"/>
                </a:lnTo>
                <a:lnTo>
                  <a:pt x="0" y="2226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9" name="Freeform 9"/>
          <p:cNvSpPr/>
          <p:nvPr/>
        </p:nvSpPr>
        <p:spPr>
          <a:xfrm>
            <a:off x="10372365" y="2307036"/>
            <a:ext cx="1134822" cy="1085303"/>
          </a:xfrm>
          <a:custGeom>
            <a:avLst/>
            <a:gdLst/>
            <a:ahLst/>
            <a:cxnLst/>
            <a:rect l="l" t="t" r="r" b="b"/>
            <a:pathLst>
              <a:path w="1134822" h="1085303">
                <a:moveTo>
                  <a:pt x="0" y="0"/>
                </a:moveTo>
                <a:lnTo>
                  <a:pt x="1134822" y="0"/>
                </a:lnTo>
                <a:lnTo>
                  <a:pt x="1134822" y="1085303"/>
                </a:lnTo>
                <a:lnTo>
                  <a:pt x="0" y="1085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0" name="TextBox 10"/>
          <p:cNvSpPr txBox="1"/>
          <p:nvPr/>
        </p:nvSpPr>
        <p:spPr>
          <a:xfrm>
            <a:off x="11507187" y="3254177"/>
            <a:ext cx="5968244" cy="476250"/>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000000"/>
                </a:solidFill>
                <a:latin typeface="DM Sans"/>
              </a:rPr>
              <a:t>Too concentrated points</a:t>
            </a:r>
          </a:p>
        </p:txBody>
      </p:sp>
      <p:sp>
        <p:nvSpPr>
          <p:cNvPr id="11" name="TextBox 11"/>
          <p:cNvSpPr txBox="1"/>
          <p:nvPr/>
        </p:nvSpPr>
        <p:spPr>
          <a:xfrm>
            <a:off x="11507187" y="8369968"/>
            <a:ext cx="6154856" cy="476250"/>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000000"/>
                </a:solidFill>
                <a:latin typeface="DM Sans"/>
              </a:rPr>
              <a:t>Too many noise points</a:t>
            </a:r>
          </a:p>
        </p:txBody>
      </p:sp>
      <p:sp>
        <p:nvSpPr>
          <p:cNvPr id="12" name="TextBox 12"/>
          <p:cNvSpPr txBox="1"/>
          <p:nvPr/>
        </p:nvSpPr>
        <p:spPr>
          <a:xfrm>
            <a:off x="-1100523" y="384790"/>
            <a:ext cx="16164348" cy="857250"/>
          </a:xfrm>
          <a:prstGeom prst="rect">
            <a:avLst/>
          </a:prstGeom>
        </p:spPr>
        <p:txBody>
          <a:bodyPr lIns="0" tIns="0" rIns="0" bIns="0" rtlCol="0" anchor="t">
            <a:spAutoFit/>
          </a:bodyPr>
          <a:lstStyle/>
          <a:p>
            <a:pPr marL="0" lvl="0" indent="0" algn="ctr">
              <a:lnSpc>
                <a:spcPts val="6900"/>
              </a:lnSpc>
              <a:spcBef>
                <a:spcPct val="0"/>
              </a:spcBef>
            </a:pPr>
            <a:r>
              <a:rPr lang="en-US" sz="5000" u="none" strike="noStrike" spc="490">
                <a:solidFill>
                  <a:srgbClr val="FFFFFF"/>
                </a:solidFill>
                <a:latin typeface="Oswald Bold"/>
              </a:rPr>
              <a:t>Clustering of Products (Feature Matrix)</a:t>
            </a:r>
          </a:p>
        </p:txBody>
      </p:sp>
      <p:sp>
        <p:nvSpPr>
          <p:cNvPr id="13" name="TextBox 13"/>
          <p:cNvSpPr txBox="1"/>
          <p:nvPr/>
        </p:nvSpPr>
        <p:spPr>
          <a:xfrm>
            <a:off x="11507187" y="5933323"/>
            <a:ext cx="5342886" cy="476250"/>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000000"/>
                </a:solidFill>
                <a:latin typeface="DM Sans"/>
              </a:rPr>
              <a:t>Too many clusters</a:t>
            </a:r>
          </a:p>
        </p:txBody>
      </p:sp>
      <p:sp>
        <p:nvSpPr>
          <p:cNvPr id="14" name="Freeform 14"/>
          <p:cNvSpPr/>
          <p:nvPr/>
        </p:nvSpPr>
        <p:spPr>
          <a:xfrm>
            <a:off x="10372365" y="4906814"/>
            <a:ext cx="1134822" cy="1085303"/>
          </a:xfrm>
          <a:custGeom>
            <a:avLst/>
            <a:gdLst/>
            <a:ahLst/>
            <a:cxnLst/>
            <a:rect l="l" t="t" r="r" b="b"/>
            <a:pathLst>
              <a:path w="1134822" h="1085303">
                <a:moveTo>
                  <a:pt x="0" y="0"/>
                </a:moveTo>
                <a:lnTo>
                  <a:pt x="1134822" y="0"/>
                </a:lnTo>
                <a:lnTo>
                  <a:pt x="1134822" y="1085303"/>
                </a:lnTo>
                <a:lnTo>
                  <a:pt x="0" y="1085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5" name="Freeform 15"/>
          <p:cNvSpPr/>
          <p:nvPr/>
        </p:nvSpPr>
        <p:spPr>
          <a:xfrm>
            <a:off x="10372365" y="7494720"/>
            <a:ext cx="1134822" cy="1085303"/>
          </a:xfrm>
          <a:custGeom>
            <a:avLst/>
            <a:gdLst/>
            <a:ahLst/>
            <a:cxnLst/>
            <a:rect l="l" t="t" r="r" b="b"/>
            <a:pathLst>
              <a:path w="1134822" h="1085303">
                <a:moveTo>
                  <a:pt x="0" y="0"/>
                </a:moveTo>
                <a:lnTo>
                  <a:pt x="1134822" y="0"/>
                </a:lnTo>
                <a:lnTo>
                  <a:pt x="1134822" y="1085303"/>
                </a:lnTo>
                <a:lnTo>
                  <a:pt x="0" y="1085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zh-CN" altLang="en-US"/>
          </a:p>
        </p:txBody>
      </p:sp>
      <p:grpSp>
        <p:nvGrpSpPr>
          <p:cNvPr id="3" name="Group 3"/>
          <p:cNvGrpSpPr/>
          <p:nvPr/>
        </p:nvGrpSpPr>
        <p:grpSpPr>
          <a:xfrm>
            <a:off x="0" y="1028700"/>
            <a:ext cx="18288000" cy="7390015"/>
            <a:chOff x="0" y="0"/>
            <a:chExt cx="4816593" cy="1946341"/>
          </a:xfrm>
        </p:grpSpPr>
        <p:sp>
          <p:nvSpPr>
            <p:cNvPr id="4" name="Freeform 4"/>
            <p:cNvSpPr/>
            <p:nvPr/>
          </p:nvSpPr>
          <p:spPr>
            <a:xfrm>
              <a:off x="0" y="0"/>
              <a:ext cx="4816592" cy="1946341"/>
            </a:xfrm>
            <a:custGeom>
              <a:avLst/>
              <a:gdLst/>
              <a:ahLst/>
              <a:cxnLst/>
              <a:rect l="l" t="t" r="r" b="b"/>
              <a:pathLst>
                <a:path w="4816592" h="1946341">
                  <a:moveTo>
                    <a:pt x="0" y="0"/>
                  </a:moveTo>
                  <a:lnTo>
                    <a:pt x="4816592" y="0"/>
                  </a:lnTo>
                  <a:lnTo>
                    <a:pt x="4816592" y="1946341"/>
                  </a:lnTo>
                  <a:lnTo>
                    <a:pt x="0" y="1946341"/>
                  </a:lnTo>
                  <a:close/>
                </a:path>
              </a:pathLst>
            </a:custGeom>
            <a:solidFill>
              <a:srgbClr val="1A1A1A"/>
            </a:solidFill>
          </p:spPr>
          <p:txBody>
            <a:bodyPr/>
            <a:lstStyle/>
            <a:p>
              <a:endParaRPr lang="zh-CN" altLang="en-US"/>
            </a:p>
          </p:txBody>
        </p:sp>
        <p:sp>
          <p:nvSpPr>
            <p:cNvPr id="5" name="TextBox 5"/>
            <p:cNvSpPr txBox="1"/>
            <p:nvPr/>
          </p:nvSpPr>
          <p:spPr>
            <a:xfrm>
              <a:off x="0" y="-28575"/>
              <a:ext cx="4816593" cy="197491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995364" y="-2666880"/>
            <a:ext cx="21314452" cy="14781174"/>
          </a:xfrm>
          <a:custGeom>
            <a:avLst/>
            <a:gdLst/>
            <a:ahLst/>
            <a:cxnLst/>
            <a:rect l="l" t="t" r="r" b="b"/>
            <a:pathLst>
              <a:path w="21314452" h="14781174">
                <a:moveTo>
                  <a:pt x="0" y="0"/>
                </a:moveTo>
                <a:lnTo>
                  <a:pt x="21314452" y="0"/>
                </a:lnTo>
                <a:lnTo>
                  <a:pt x="21314452" y="14781174"/>
                </a:lnTo>
                <a:lnTo>
                  <a:pt x="0" y="14781174"/>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TextBox 7"/>
          <p:cNvSpPr txBox="1"/>
          <p:nvPr/>
        </p:nvSpPr>
        <p:spPr>
          <a:xfrm>
            <a:off x="-3357766" y="1975021"/>
            <a:ext cx="25003532" cy="5993135"/>
          </a:xfrm>
          <a:prstGeom prst="rect">
            <a:avLst/>
          </a:prstGeom>
        </p:spPr>
        <p:txBody>
          <a:bodyPr lIns="0" tIns="0" rIns="0" bIns="0" rtlCol="0" anchor="t">
            <a:spAutoFit/>
          </a:bodyPr>
          <a:lstStyle/>
          <a:p>
            <a:pPr algn="ctr">
              <a:lnSpc>
                <a:spcPts val="14075"/>
              </a:lnSpc>
            </a:pPr>
            <a:r>
              <a:rPr lang="en-US" sz="10199" spc="999" dirty="0">
                <a:solidFill>
                  <a:srgbClr val="FFFFFF"/>
                </a:solidFill>
                <a:latin typeface="Oswald Bold"/>
              </a:rPr>
              <a:t>03</a:t>
            </a:r>
          </a:p>
          <a:p>
            <a:pPr algn="ctr">
              <a:lnSpc>
                <a:spcPts val="10764"/>
              </a:lnSpc>
            </a:pPr>
            <a:r>
              <a:rPr lang="en-US" sz="7800" spc="764" dirty="0">
                <a:solidFill>
                  <a:srgbClr val="FFFFFF"/>
                </a:solidFill>
                <a:latin typeface="Oswald"/>
              </a:rPr>
              <a:t>——</a:t>
            </a:r>
            <a:r>
              <a:rPr lang="en-US" sz="7800" b="1" spc="764" dirty="0">
                <a:solidFill>
                  <a:srgbClr val="FFFFFF"/>
                </a:solidFill>
                <a:latin typeface="Oswald"/>
              </a:rPr>
              <a:t>CUSTOMER SEGMENTATION</a:t>
            </a:r>
            <a:r>
              <a:rPr lang="en-US" sz="7800" spc="764" dirty="0">
                <a:solidFill>
                  <a:srgbClr val="FFFFFF"/>
                </a:solidFill>
                <a:latin typeface="Oswald"/>
              </a:rPr>
              <a:t>——</a:t>
            </a:r>
          </a:p>
          <a:p>
            <a:pPr algn="ctr">
              <a:lnSpc>
                <a:spcPts val="10764"/>
              </a:lnSpc>
            </a:pPr>
            <a:endParaRPr lang="en-US" sz="7800" spc="764" dirty="0">
              <a:solidFill>
                <a:srgbClr val="FFFFFF"/>
              </a:solidFill>
              <a:latin typeface="Oswald"/>
            </a:endParaRPr>
          </a:p>
          <a:p>
            <a:pPr algn="ctr">
              <a:lnSpc>
                <a:spcPts val="12143"/>
              </a:lnSpc>
            </a:pPr>
            <a:endParaRPr lang="en-US" sz="7800" spc="764" dirty="0">
              <a:solidFill>
                <a:srgbClr val="FFFFFF"/>
              </a:solidFill>
              <a:latin typeface="Oswald"/>
            </a:endParaRPr>
          </a:p>
        </p:txBody>
      </p:sp>
      <p:sp>
        <p:nvSpPr>
          <p:cNvPr id="8" name="Freeform 8"/>
          <p:cNvSpPr/>
          <p:nvPr/>
        </p:nvSpPr>
        <p:spPr>
          <a:xfrm>
            <a:off x="7905404" y="5490963"/>
            <a:ext cx="2477193" cy="2477193"/>
          </a:xfrm>
          <a:custGeom>
            <a:avLst/>
            <a:gdLst/>
            <a:ahLst/>
            <a:cxnLst/>
            <a:rect l="l" t="t" r="r" b="b"/>
            <a:pathLst>
              <a:path w="2477193" h="2477193">
                <a:moveTo>
                  <a:pt x="0" y="0"/>
                </a:moveTo>
                <a:lnTo>
                  <a:pt x="2477192" y="0"/>
                </a:lnTo>
                <a:lnTo>
                  <a:pt x="2477192" y="2477193"/>
                </a:lnTo>
                <a:lnTo>
                  <a:pt x="0" y="24771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48514" y="3103235"/>
            <a:ext cx="14798652" cy="6707303"/>
          </a:xfrm>
          <a:custGeom>
            <a:avLst/>
            <a:gdLst/>
            <a:ahLst/>
            <a:cxnLst/>
            <a:rect l="l" t="t" r="r" b="b"/>
            <a:pathLst>
              <a:path w="14798652" h="6707303">
                <a:moveTo>
                  <a:pt x="0" y="0"/>
                </a:moveTo>
                <a:lnTo>
                  <a:pt x="14798651" y="0"/>
                </a:lnTo>
                <a:lnTo>
                  <a:pt x="14798651" y="6707303"/>
                </a:lnTo>
                <a:lnTo>
                  <a:pt x="0" y="6707303"/>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6396907" y="126742"/>
            <a:ext cx="1499847" cy="1502579"/>
          </a:xfrm>
          <a:custGeom>
            <a:avLst/>
            <a:gdLst/>
            <a:ahLst/>
            <a:cxnLst/>
            <a:rect l="l" t="t" r="r" b="b"/>
            <a:pathLst>
              <a:path w="1499847" h="1502579">
                <a:moveTo>
                  <a:pt x="0" y="0"/>
                </a:moveTo>
                <a:lnTo>
                  <a:pt x="1499847" y="0"/>
                </a:lnTo>
                <a:lnTo>
                  <a:pt x="1499847" y="1502579"/>
                </a:lnTo>
                <a:lnTo>
                  <a:pt x="0" y="1502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TextBox 7"/>
          <p:cNvSpPr txBox="1"/>
          <p:nvPr/>
        </p:nvSpPr>
        <p:spPr>
          <a:xfrm>
            <a:off x="400059" y="2178190"/>
            <a:ext cx="16447512" cy="455295"/>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000000"/>
                </a:solidFill>
                <a:latin typeface="DM Sans"/>
              </a:rPr>
              <a:t>Label each entry with how much percentage the customer spends on each category</a:t>
            </a:r>
          </a:p>
        </p:txBody>
      </p:sp>
      <p:sp>
        <p:nvSpPr>
          <p:cNvPr id="8" name="TextBox 8"/>
          <p:cNvSpPr txBox="1"/>
          <p:nvPr/>
        </p:nvSpPr>
        <p:spPr>
          <a:xfrm>
            <a:off x="748514" y="393844"/>
            <a:ext cx="5984427" cy="823302"/>
          </a:xfrm>
          <a:prstGeom prst="rect">
            <a:avLst/>
          </a:prstGeom>
        </p:spPr>
        <p:txBody>
          <a:bodyPr lIns="0" tIns="0" rIns="0" bIns="0" rtlCol="0" anchor="t">
            <a:spAutoFit/>
          </a:bodyPr>
          <a:lstStyle/>
          <a:p>
            <a:pPr>
              <a:lnSpc>
                <a:spcPts val="7000"/>
              </a:lnSpc>
            </a:pPr>
            <a:r>
              <a:rPr lang="en-US" sz="5000" b="1" dirty="0">
                <a:solidFill>
                  <a:srgbClr val="FFFFFF"/>
                </a:solidFill>
                <a:latin typeface="Oswald"/>
              </a:rPr>
              <a:t>Data Preparation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67141" y="3435953"/>
            <a:ext cx="13639931" cy="6280077"/>
          </a:xfrm>
          <a:custGeom>
            <a:avLst/>
            <a:gdLst/>
            <a:ahLst/>
            <a:cxnLst/>
            <a:rect l="l" t="t" r="r" b="b"/>
            <a:pathLst>
              <a:path w="13639931" h="6280077">
                <a:moveTo>
                  <a:pt x="0" y="0"/>
                </a:moveTo>
                <a:lnTo>
                  <a:pt x="13639931" y="0"/>
                </a:lnTo>
                <a:lnTo>
                  <a:pt x="13639931" y="6280077"/>
                </a:lnTo>
                <a:lnTo>
                  <a:pt x="0" y="6280077"/>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67389" y="9258300"/>
            <a:ext cx="2604583" cy="714642"/>
            <a:chOff x="0" y="0"/>
            <a:chExt cx="685981" cy="188218"/>
          </a:xfrm>
        </p:grpSpPr>
        <p:sp>
          <p:nvSpPr>
            <p:cNvPr id="7" name="Freeform 7"/>
            <p:cNvSpPr/>
            <p:nvPr/>
          </p:nvSpPr>
          <p:spPr>
            <a:xfrm>
              <a:off x="0" y="0"/>
              <a:ext cx="685981" cy="188218"/>
            </a:xfrm>
            <a:custGeom>
              <a:avLst/>
              <a:gdLst/>
              <a:ahLst/>
              <a:cxnLst/>
              <a:rect l="l" t="t" r="r" b="b"/>
              <a:pathLst>
                <a:path w="685981" h="188218">
                  <a:moveTo>
                    <a:pt x="0" y="0"/>
                  </a:moveTo>
                  <a:lnTo>
                    <a:pt x="685981" y="0"/>
                  </a:lnTo>
                  <a:lnTo>
                    <a:pt x="685981" y="188218"/>
                  </a:lnTo>
                  <a:lnTo>
                    <a:pt x="0" y="188218"/>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8" name="TextBox 8"/>
            <p:cNvSpPr txBox="1"/>
            <p:nvPr/>
          </p:nvSpPr>
          <p:spPr>
            <a:xfrm>
              <a:off x="0" y="-28575"/>
              <a:ext cx="685981" cy="2167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559262" y="8966927"/>
            <a:ext cx="3325670" cy="1006015"/>
          </a:xfrm>
          <a:custGeom>
            <a:avLst/>
            <a:gdLst/>
            <a:ahLst/>
            <a:cxnLst/>
            <a:rect l="l" t="t" r="r" b="b"/>
            <a:pathLst>
              <a:path w="3325670" h="1006015">
                <a:moveTo>
                  <a:pt x="0" y="0"/>
                </a:moveTo>
                <a:lnTo>
                  <a:pt x="3325670" y="0"/>
                </a:lnTo>
                <a:lnTo>
                  <a:pt x="3325670" y="1006015"/>
                </a:lnTo>
                <a:lnTo>
                  <a:pt x="0" y="100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0" name="Freeform 10"/>
          <p:cNvSpPr/>
          <p:nvPr/>
        </p:nvSpPr>
        <p:spPr>
          <a:xfrm>
            <a:off x="16625133" y="93476"/>
            <a:ext cx="1268333" cy="1569112"/>
          </a:xfrm>
          <a:custGeom>
            <a:avLst/>
            <a:gdLst/>
            <a:ahLst/>
            <a:cxnLst/>
            <a:rect l="l" t="t" r="r" b="b"/>
            <a:pathLst>
              <a:path w="1268333" h="1569112">
                <a:moveTo>
                  <a:pt x="0" y="0"/>
                </a:moveTo>
                <a:lnTo>
                  <a:pt x="1268334" y="0"/>
                </a:lnTo>
                <a:lnTo>
                  <a:pt x="1268334" y="1569112"/>
                </a:lnTo>
                <a:lnTo>
                  <a:pt x="0" y="1569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1" name="TextBox 11"/>
          <p:cNvSpPr txBox="1"/>
          <p:nvPr/>
        </p:nvSpPr>
        <p:spPr>
          <a:xfrm>
            <a:off x="247073" y="2046567"/>
            <a:ext cx="12664258" cy="455295"/>
          </a:xfrm>
          <a:prstGeom prst="rect">
            <a:avLst/>
          </a:prstGeom>
        </p:spPr>
        <p:txBody>
          <a:bodyPr lIns="0" tIns="0" rIns="0" bIns="0" rtlCol="0" anchor="t">
            <a:spAutoFit/>
          </a:bodyPr>
          <a:lstStyle/>
          <a:p>
            <a:pPr marL="582933" lvl="1" indent="-291467">
              <a:lnSpc>
                <a:spcPts val="3780"/>
              </a:lnSpc>
              <a:spcBef>
                <a:spcPct val="0"/>
              </a:spcBef>
              <a:buFont typeface="Arial"/>
              <a:buChar char="•"/>
            </a:pPr>
            <a:r>
              <a:rPr lang="en-US" sz="2700" u="none" strike="noStrike">
                <a:solidFill>
                  <a:srgbClr val="000000"/>
                </a:solidFill>
                <a:latin typeface="DM Sans"/>
              </a:rPr>
              <a:t>Extract the data before 1 October 2011 to train the models</a:t>
            </a:r>
          </a:p>
        </p:txBody>
      </p:sp>
      <p:sp>
        <p:nvSpPr>
          <p:cNvPr id="12" name="TextBox 12"/>
          <p:cNvSpPr txBox="1"/>
          <p:nvPr/>
        </p:nvSpPr>
        <p:spPr>
          <a:xfrm>
            <a:off x="8967875" y="9201150"/>
            <a:ext cx="5239197" cy="537845"/>
          </a:xfrm>
          <a:prstGeom prst="rect">
            <a:avLst/>
          </a:prstGeom>
        </p:spPr>
        <p:txBody>
          <a:bodyPr lIns="0" tIns="0" rIns="0" bIns="0" rtlCol="0" anchor="t">
            <a:spAutoFit/>
          </a:bodyPr>
          <a:lstStyle/>
          <a:p>
            <a:pPr algn="ctr">
              <a:lnSpc>
                <a:spcPts val="4480"/>
              </a:lnSpc>
              <a:spcBef>
                <a:spcPct val="0"/>
              </a:spcBef>
            </a:pPr>
            <a:r>
              <a:rPr lang="en-US" sz="3200" u="none" strike="noStrike">
                <a:solidFill>
                  <a:srgbClr val="FF3131"/>
                </a:solidFill>
                <a:latin typeface="Oswald"/>
              </a:rPr>
              <a:t>3616</a:t>
            </a:r>
            <a:r>
              <a:rPr lang="en-US" sz="3200" u="none" strike="noStrike">
                <a:solidFill>
                  <a:srgbClr val="000000"/>
                </a:solidFill>
                <a:latin typeface="Oswald"/>
              </a:rPr>
              <a:t> of </a:t>
            </a:r>
            <a:r>
              <a:rPr lang="en-US" sz="3200" u="none" strike="noStrike">
                <a:solidFill>
                  <a:srgbClr val="FF3131"/>
                </a:solidFill>
                <a:latin typeface="Oswald"/>
              </a:rPr>
              <a:t>4338</a:t>
            </a:r>
            <a:r>
              <a:rPr lang="en-US" sz="3200" u="none" strike="noStrike">
                <a:solidFill>
                  <a:srgbClr val="000000"/>
                </a:solidFill>
                <a:latin typeface="Oswald"/>
              </a:rPr>
              <a:t> entries for training</a:t>
            </a:r>
          </a:p>
        </p:txBody>
      </p:sp>
      <p:sp>
        <p:nvSpPr>
          <p:cNvPr id="13" name="TextBox 13"/>
          <p:cNvSpPr txBox="1"/>
          <p:nvPr/>
        </p:nvSpPr>
        <p:spPr>
          <a:xfrm>
            <a:off x="247073" y="2792365"/>
            <a:ext cx="11640127" cy="464423"/>
          </a:xfrm>
          <a:prstGeom prst="rect">
            <a:avLst/>
          </a:prstGeom>
        </p:spPr>
        <p:txBody>
          <a:bodyPr wrap="square" lIns="0" tIns="0" rIns="0" bIns="0" rtlCol="0" anchor="t">
            <a:spAutoFit/>
          </a:bodyPr>
          <a:lstStyle/>
          <a:p>
            <a:pPr marL="582933" lvl="1" indent="-291467" algn="ctr">
              <a:lnSpc>
                <a:spcPts val="3780"/>
              </a:lnSpc>
              <a:buFont typeface="Arial"/>
              <a:buChar char="•"/>
            </a:pPr>
            <a:r>
              <a:rPr lang="en-US" sz="2700" dirty="0">
                <a:solidFill>
                  <a:srgbClr val="000000"/>
                </a:solidFill>
                <a:latin typeface="DM Sans"/>
              </a:rPr>
              <a:t>The data after that date will be used for prediction to test the models</a:t>
            </a:r>
          </a:p>
        </p:txBody>
      </p:sp>
      <p:sp>
        <p:nvSpPr>
          <p:cNvPr id="14" name="TextBox 14"/>
          <p:cNvSpPr txBox="1"/>
          <p:nvPr/>
        </p:nvSpPr>
        <p:spPr>
          <a:xfrm>
            <a:off x="467389" y="419879"/>
            <a:ext cx="7000211" cy="788421"/>
          </a:xfrm>
          <a:prstGeom prst="rect">
            <a:avLst/>
          </a:prstGeom>
        </p:spPr>
        <p:txBody>
          <a:bodyPr wrap="square" lIns="0" tIns="0" rIns="0" bIns="0" rtlCol="0" anchor="t">
            <a:spAutoFit/>
          </a:bodyPr>
          <a:lstStyle/>
          <a:p>
            <a:pPr>
              <a:lnSpc>
                <a:spcPts val="6719"/>
              </a:lnSpc>
            </a:pPr>
            <a:r>
              <a:rPr lang="en-US" sz="4799" b="1" dirty="0">
                <a:solidFill>
                  <a:srgbClr val="FFFFFF"/>
                </a:solidFill>
                <a:latin typeface="Oswald"/>
              </a:rPr>
              <a:t>Split the Train and Test Pair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66702" y="6105085"/>
            <a:ext cx="11545838" cy="3930566"/>
          </a:xfrm>
          <a:custGeom>
            <a:avLst/>
            <a:gdLst/>
            <a:ahLst/>
            <a:cxnLst/>
            <a:rect l="l" t="t" r="r" b="b"/>
            <a:pathLst>
              <a:path w="11545838" h="3930566">
                <a:moveTo>
                  <a:pt x="0" y="0"/>
                </a:moveTo>
                <a:lnTo>
                  <a:pt x="11545838" y="0"/>
                </a:lnTo>
                <a:lnTo>
                  <a:pt x="11545838" y="3930566"/>
                </a:lnTo>
                <a:lnTo>
                  <a:pt x="0" y="3930566"/>
                </a:lnTo>
                <a:lnTo>
                  <a:pt x="0" y="0"/>
                </a:lnTo>
                <a:close/>
              </a:path>
            </a:pathLst>
          </a:custGeom>
          <a:blipFill>
            <a:blip r:embed="rId2"/>
            <a:stretch>
              <a:fillRect l="-631" r="-631"/>
            </a:stretch>
          </a:blipFill>
        </p:spPr>
        <p:txBody>
          <a:bodyPr/>
          <a:lstStyle/>
          <a:p>
            <a:endParaRPr lang="zh-CN" altLang="en-US"/>
          </a:p>
        </p:txBody>
      </p:sp>
      <p:sp>
        <p:nvSpPr>
          <p:cNvPr id="3" name="Freeform 3"/>
          <p:cNvSpPr/>
          <p:nvPr/>
        </p:nvSpPr>
        <p:spPr>
          <a:xfrm>
            <a:off x="566702" y="1952286"/>
            <a:ext cx="12007836" cy="3548908"/>
          </a:xfrm>
          <a:custGeom>
            <a:avLst/>
            <a:gdLst/>
            <a:ahLst/>
            <a:cxnLst/>
            <a:rect l="l" t="t" r="r" b="b"/>
            <a:pathLst>
              <a:path w="12007836" h="3548908">
                <a:moveTo>
                  <a:pt x="0" y="0"/>
                </a:moveTo>
                <a:lnTo>
                  <a:pt x="12007836" y="0"/>
                </a:lnTo>
                <a:lnTo>
                  <a:pt x="12007836" y="3548908"/>
                </a:lnTo>
                <a:lnTo>
                  <a:pt x="0" y="3548908"/>
                </a:lnTo>
                <a:lnTo>
                  <a:pt x="0" y="0"/>
                </a:lnTo>
                <a:close/>
              </a:path>
            </a:pathLst>
          </a:custGeom>
          <a:blipFill>
            <a:blip r:embed="rId3"/>
            <a:stretch>
              <a:fillRect l="-2663" t="-1278" r="-2663"/>
            </a:stretch>
          </a:blipFill>
        </p:spPr>
        <p:txBody>
          <a:bodyPr/>
          <a:lstStyle/>
          <a:p>
            <a:endParaRPr lang="zh-CN" altLang="en-US"/>
          </a:p>
        </p:txBody>
      </p:sp>
      <p:grpSp>
        <p:nvGrpSpPr>
          <p:cNvPr id="4" name="Group 4"/>
          <p:cNvGrpSpPr/>
          <p:nvPr/>
        </p:nvGrpSpPr>
        <p:grpSpPr>
          <a:xfrm>
            <a:off x="0" y="0"/>
            <a:ext cx="18288000" cy="1756064"/>
            <a:chOff x="0" y="0"/>
            <a:chExt cx="4816593" cy="462502"/>
          </a:xfrm>
        </p:grpSpPr>
        <p:sp>
          <p:nvSpPr>
            <p:cNvPr id="5" name="Freeform 5"/>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6" name="TextBox 6"/>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599689" y="2348513"/>
            <a:ext cx="11087120" cy="3152681"/>
            <a:chOff x="0" y="0"/>
            <a:chExt cx="2920064" cy="830336"/>
          </a:xfrm>
        </p:grpSpPr>
        <p:sp>
          <p:nvSpPr>
            <p:cNvPr id="8" name="Freeform 8"/>
            <p:cNvSpPr/>
            <p:nvPr/>
          </p:nvSpPr>
          <p:spPr>
            <a:xfrm>
              <a:off x="0" y="0"/>
              <a:ext cx="2920064" cy="830336"/>
            </a:xfrm>
            <a:custGeom>
              <a:avLst/>
              <a:gdLst/>
              <a:ahLst/>
              <a:cxnLst/>
              <a:rect l="l" t="t" r="r" b="b"/>
              <a:pathLst>
                <a:path w="2920064" h="830336">
                  <a:moveTo>
                    <a:pt x="0" y="0"/>
                  </a:moveTo>
                  <a:lnTo>
                    <a:pt x="2920064" y="0"/>
                  </a:lnTo>
                  <a:lnTo>
                    <a:pt x="2920064" y="830336"/>
                  </a:lnTo>
                  <a:lnTo>
                    <a:pt x="0" y="830336"/>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9" name="TextBox 9"/>
            <p:cNvSpPr txBox="1"/>
            <p:nvPr/>
          </p:nvSpPr>
          <p:spPr>
            <a:xfrm>
              <a:off x="0" y="-28575"/>
              <a:ext cx="2920064" cy="85891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1628511" y="3610202"/>
            <a:ext cx="1892055" cy="537542"/>
          </a:xfrm>
          <a:custGeom>
            <a:avLst/>
            <a:gdLst/>
            <a:ahLst/>
            <a:cxnLst/>
            <a:rect l="l" t="t" r="r" b="b"/>
            <a:pathLst>
              <a:path w="1892055" h="537542">
                <a:moveTo>
                  <a:pt x="0" y="0"/>
                </a:moveTo>
                <a:lnTo>
                  <a:pt x="1892054" y="0"/>
                </a:lnTo>
                <a:lnTo>
                  <a:pt x="1892054" y="537543"/>
                </a:lnTo>
                <a:lnTo>
                  <a:pt x="0" y="5375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grpSp>
        <p:nvGrpSpPr>
          <p:cNvPr id="11" name="Group 11"/>
          <p:cNvGrpSpPr/>
          <p:nvPr/>
        </p:nvGrpSpPr>
        <p:grpSpPr>
          <a:xfrm>
            <a:off x="13840691" y="2971247"/>
            <a:ext cx="3717867" cy="2098085"/>
            <a:chOff x="0" y="0"/>
            <a:chExt cx="979191" cy="552582"/>
          </a:xfrm>
        </p:grpSpPr>
        <p:sp>
          <p:nvSpPr>
            <p:cNvPr id="12" name="Freeform 12"/>
            <p:cNvSpPr/>
            <p:nvPr/>
          </p:nvSpPr>
          <p:spPr>
            <a:xfrm>
              <a:off x="0" y="0"/>
              <a:ext cx="979191" cy="552582"/>
            </a:xfrm>
            <a:custGeom>
              <a:avLst/>
              <a:gdLst/>
              <a:ahLst/>
              <a:cxnLst/>
              <a:rect l="l" t="t" r="r" b="b"/>
              <a:pathLst>
                <a:path w="979191" h="552582">
                  <a:moveTo>
                    <a:pt x="106200" y="0"/>
                  </a:moveTo>
                  <a:lnTo>
                    <a:pt x="872991" y="0"/>
                  </a:lnTo>
                  <a:cubicBezTo>
                    <a:pt x="931644" y="0"/>
                    <a:pt x="979191" y="47547"/>
                    <a:pt x="979191" y="106200"/>
                  </a:cubicBezTo>
                  <a:lnTo>
                    <a:pt x="979191" y="446382"/>
                  </a:lnTo>
                  <a:cubicBezTo>
                    <a:pt x="979191" y="505035"/>
                    <a:pt x="931644" y="552582"/>
                    <a:pt x="872991" y="552582"/>
                  </a:cubicBezTo>
                  <a:lnTo>
                    <a:pt x="106200" y="552582"/>
                  </a:lnTo>
                  <a:cubicBezTo>
                    <a:pt x="47547" y="552582"/>
                    <a:pt x="0" y="505035"/>
                    <a:pt x="0" y="446382"/>
                  </a:cubicBezTo>
                  <a:lnTo>
                    <a:pt x="0" y="106200"/>
                  </a:lnTo>
                  <a:cubicBezTo>
                    <a:pt x="0" y="47547"/>
                    <a:pt x="47547" y="0"/>
                    <a:pt x="106200" y="0"/>
                  </a:cubicBezTo>
                  <a:close/>
                </a:path>
              </a:pathLst>
            </a:custGeom>
            <a:solidFill>
              <a:srgbClr val="727171"/>
            </a:solidFill>
          </p:spPr>
          <p:txBody>
            <a:bodyPr/>
            <a:lstStyle/>
            <a:p>
              <a:endParaRPr lang="zh-CN" altLang="en-US"/>
            </a:p>
          </p:txBody>
        </p:sp>
        <p:sp>
          <p:nvSpPr>
            <p:cNvPr id="13" name="TextBox 13"/>
            <p:cNvSpPr txBox="1"/>
            <p:nvPr/>
          </p:nvSpPr>
          <p:spPr>
            <a:xfrm>
              <a:off x="0" y="-28575"/>
              <a:ext cx="979191" cy="581157"/>
            </a:xfrm>
            <a:prstGeom prst="rect">
              <a:avLst/>
            </a:prstGeom>
          </p:spPr>
          <p:txBody>
            <a:bodyPr lIns="50800" tIns="50800" rIns="50800" bIns="50800" rtlCol="0" anchor="ctr"/>
            <a:lstStyle/>
            <a:p>
              <a:pPr algn="ctr">
                <a:lnSpc>
                  <a:spcPts val="3509"/>
                </a:lnSpc>
              </a:pPr>
              <a:r>
                <a:rPr lang="en-US" sz="2699">
                  <a:solidFill>
                    <a:srgbClr val="FFFFFF"/>
                  </a:solidFill>
                  <a:latin typeface="DM Sans"/>
                </a:rPr>
                <a:t>The variance of the data in each column is too large.</a:t>
              </a:r>
            </a:p>
            <a:p>
              <a:pPr algn="ctr">
                <a:lnSpc>
                  <a:spcPts val="2859"/>
                </a:lnSpc>
              </a:pPr>
              <a:endParaRPr lang="en-US" sz="2699">
                <a:solidFill>
                  <a:srgbClr val="FFFFFF"/>
                </a:solidFill>
                <a:latin typeface="DM Sans"/>
              </a:endParaRPr>
            </a:p>
          </p:txBody>
        </p:sp>
      </p:grpSp>
      <p:sp>
        <p:nvSpPr>
          <p:cNvPr id="14" name="TextBox 14"/>
          <p:cNvSpPr txBox="1"/>
          <p:nvPr/>
        </p:nvSpPr>
        <p:spPr>
          <a:xfrm>
            <a:off x="1028700" y="5649791"/>
            <a:ext cx="10312797" cy="455295"/>
          </a:xfrm>
          <a:prstGeom prst="rect">
            <a:avLst/>
          </a:prstGeom>
        </p:spPr>
        <p:txBody>
          <a:bodyPr lIns="0" tIns="0" rIns="0" bIns="0" rtlCol="0" anchor="t">
            <a:spAutoFit/>
          </a:bodyPr>
          <a:lstStyle/>
          <a:p>
            <a:pPr marL="582933" lvl="1" indent="-291467" algn="ctr">
              <a:lnSpc>
                <a:spcPts val="3780"/>
              </a:lnSpc>
              <a:buFont typeface="Arial"/>
              <a:buChar char="•"/>
            </a:pPr>
            <a:r>
              <a:rPr lang="en-US" sz="2700">
                <a:solidFill>
                  <a:srgbClr val="000000"/>
                </a:solidFill>
                <a:latin typeface="DM Sans"/>
              </a:rPr>
              <a:t>Standardize the data to decrease the difference in variations </a:t>
            </a:r>
          </a:p>
        </p:txBody>
      </p:sp>
      <p:sp>
        <p:nvSpPr>
          <p:cNvPr id="15" name="TextBox 15"/>
          <p:cNvSpPr txBox="1"/>
          <p:nvPr/>
        </p:nvSpPr>
        <p:spPr>
          <a:xfrm>
            <a:off x="735909" y="419879"/>
            <a:ext cx="6296709" cy="854076"/>
          </a:xfrm>
          <a:prstGeom prst="rect">
            <a:avLst/>
          </a:prstGeom>
        </p:spPr>
        <p:txBody>
          <a:bodyPr lIns="0" tIns="0" rIns="0" bIns="0" rtlCol="0" anchor="t">
            <a:spAutoFit/>
          </a:bodyPr>
          <a:lstStyle/>
          <a:p>
            <a:pPr>
              <a:lnSpc>
                <a:spcPts val="6999"/>
              </a:lnSpc>
            </a:pPr>
            <a:r>
              <a:rPr lang="en-US" sz="4999" b="1" dirty="0">
                <a:solidFill>
                  <a:srgbClr val="FFFFFF"/>
                </a:solidFill>
                <a:latin typeface="Oswald"/>
              </a:rPr>
              <a:t>Data standardization</a:t>
            </a:r>
          </a:p>
        </p:txBody>
      </p:sp>
      <p:sp>
        <p:nvSpPr>
          <p:cNvPr id="16" name="Freeform 16"/>
          <p:cNvSpPr/>
          <p:nvPr/>
        </p:nvSpPr>
        <p:spPr>
          <a:xfrm rot="5400000">
            <a:off x="226220" y="5463956"/>
            <a:ext cx="1892055" cy="537542"/>
          </a:xfrm>
          <a:custGeom>
            <a:avLst/>
            <a:gdLst/>
            <a:ahLst/>
            <a:cxnLst/>
            <a:rect l="l" t="t" r="r" b="b"/>
            <a:pathLst>
              <a:path w="1892055" h="537542">
                <a:moveTo>
                  <a:pt x="0" y="0"/>
                </a:moveTo>
                <a:lnTo>
                  <a:pt x="1892054" y="0"/>
                </a:lnTo>
                <a:lnTo>
                  <a:pt x="1892054" y="537542"/>
                </a:lnTo>
                <a:lnTo>
                  <a:pt x="0" y="537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7" name="Freeform 17"/>
          <p:cNvSpPr/>
          <p:nvPr/>
        </p:nvSpPr>
        <p:spPr>
          <a:xfrm>
            <a:off x="11628511" y="7801597"/>
            <a:ext cx="1892055" cy="537542"/>
          </a:xfrm>
          <a:custGeom>
            <a:avLst/>
            <a:gdLst/>
            <a:ahLst/>
            <a:cxnLst/>
            <a:rect l="l" t="t" r="r" b="b"/>
            <a:pathLst>
              <a:path w="1892055" h="537542">
                <a:moveTo>
                  <a:pt x="0" y="0"/>
                </a:moveTo>
                <a:lnTo>
                  <a:pt x="1892054" y="0"/>
                </a:lnTo>
                <a:lnTo>
                  <a:pt x="1892054" y="537542"/>
                </a:lnTo>
                <a:lnTo>
                  <a:pt x="0" y="537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grpSp>
        <p:nvGrpSpPr>
          <p:cNvPr id="18" name="Group 18"/>
          <p:cNvGrpSpPr/>
          <p:nvPr/>
        </p:nvGrpSpPr>
        <p:grpSpPr>
          <a:xfrm>
            <a:off x="13840691" y="7075203"/>
            <a:ext cx="3717867" cy="2341041"/>
            <a:chOff x="0" y="0"/>
            <a:chExt cx="979191" cy="616570"/>
          </a:xfrm>
        </p:grpSpPr>
        <p:sp>
          <p:nvSpPr>
            <p:cNvPr id="19" name="Freeform 19"/>
            <p:cNvSpPr/>
            <p:nvPr/>
          </p:nvSpPr>
          <p:spPr>
            <a:xfrm>
              <a:off x="0" y="0"/>
              <a:ext cx="979191" cy="616571"/>
            </a:xfrm>
            <a:custGeom>
              <a:avLst/>
              <a:gdLst/>
              <a:ahLst/>
              <a:cxnLst/>
              <a:rect l="l" t="t" r="r" b="b"/>
              <a:pathLst>
                <a:path w="979191" h="616571">
                  <a:moveTo>
                    <a:pt x="106200" y="0"/>
                  </a:moveTo>
                  <a:lnTo>
                    <a:pt x="872991" y="0"/>
                  </a:lnTo>
                  <a:cubicBezTo>
                    <a:pt x="931644" y="0"/>
                    <a:pt x="979191" y="47547"/>
                    <a:pt x="979191" y="106200"/>
                  </a:cubicBezTo>
                  <a:lnTo>
                    <a:pt x="979191" y="510370"/>
                  </a:lnTo>
                  <a:cubicBezTo>
                    <a:pt x="979191" y="569023"/>
                    <a:pt x="931644" y="616571"/>
                    <a:pt x="872991" y="616571"/>
                  </a:cubicBezTo>
                  <a:lnTo>
                    <a:pt x="106200" y="616571"/>
                  </a:lnTo>
                  <a:cubicBezTo>
                    <a:pt x="47547" y="616571"/>
                    <a:pt x="0" y="569023"/>
                    <a:pt x="0" y="510370"/>
                  </a:cubicBezTo>
                  <a:lnTo>
                    <a:pt x="0" y="106200"/>
                  </a:lnTo>
                  <a:cubicBezTo>
                    <a:pt x="0" y="47547"/>
                    <a:pt x="47547" y="0"/>
                    <a:pt x="106200" y="0"/>
                  </a:cubicBezTo>
                  <a:close/>
                </a:path>
              </a:pathLst>
            </a:custGeom>
            <a:solidFill>
              <a:srgbClr val="727171"/>
            </a:solidFill>
          </p:spPr>
          <p:txBody>
            <a:bodyPr/>
            <a:lstStyle/>
            <a:p>
              <a:endParaRPr lang="zh-CN" altLang="en-US"/>
            </a:p>
          </p:txBody>
        </p:sp>
        <p:sp>
          <p:nvSpPr>
            <p:cNvPr id="20" name="TextBox 20"/>
            <p:cNvSpPr txBox="1"/>
            <p:nvPr/>
          </p:nvSpPr>
          <p:spPr>
            <a:xfrm>
              <a:off x="0" y="-28575"/>
              <a:ext cx="979191" cy="645145"/>
            </a:xfrm>
            <a:prstGeom prst="rect">
              <a:avLst/>
            </a:prstGeom>
          </p:spPr>
          <p:txBody>
            <a:bodyPr lIns="50800" tIns="50800" rIns="50800" bIns="50800" rtlCol="0" anchor="ctr"/>
            <a:lstStyle/>
            <a:p>
              <a:pPr algn="ctr">
                <a:lnSpc>
                  <a:spcPts val="3509"/>
                </a:lnSpc>
              </a:pPr>
              <a:r>
                <a:rPr lang="en-US" sz="2699">
                  <a:solidFill>
                    <a:srgbClr val="FFFFFF"/>
                  </a:solidFill>
                  <a:latin typeface="DM Sans"/>
                </a:rPr>
                <a:t>After standardization, each column now has a variation of 1.</a:t>
              </a:r>
            </a:p>
            <a:p>
              <a:pPr algn="ctr">
                <a:lnSpc>
                  <a:spcPts val="2859"/>
                </a:lnSpc>
              </a:pPr>
              <a:endParaRPr lang="en-US" sz="2699">
                <a:solidFill>
                  <a:srgbClr val="FFFFFF"/>
                </a:solidFill>
                <a:latin typeface="DM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48757" y="3607392"/>
            <a:ext cx="16510543" cy="6239515"/>
          </a:xfrm>
          <a:custGeom>
            <a:avLst/>
            <a:gdLst/>
            <a:ahLst/>
            <a:cxnLst/>
            <a:rect l="l" t="t" r="r" b="b"/>
            <a:pathLst>
              <a:path w="16510543" h="6239515">
                <a:moveTo>
                  <a:pt x="0" y="0"/>
                </a:moveTo>
                <a:lnTo>
                  <a:pt x="16510543" y="0"/>
                </a:lnTo>
                <a:lnTo>
                  <a:pt x="16510543" y="6239515"/>
                </a:lnTo>
                <a:lnTo>
                  <a:pt x="0" y="6239515"/>
                </a:lnTo>
                <a:lnTo>
                  <a:pt x="0" y="0"/>
                </a:lnTo>
                <a:close/>
              </a:path>
            </a:pathLst>
          </a:custGeom>
          <a:blipFill>
            <a:blip r:embed="rId2"/>
            <a:stretch>
              <a:fillRect t="-1552" b="-1552"/>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07163" y="393468"/>
            <a:ext cx="6834815" cy="823239"/>
          </a:xfrm>
          <a:prstGeom prst="rect">
            <a:avLst/>
          </a:prstGeom>
        </p:spPr>
        <p:txBody>
          <a:bodyPr wrap="square" lIns="0" tIns="0" rIns="0" bIns="0" rtlCol="0" anchor="t">
            <a:spAutoFit/>
          </a:bodyPr>
          <a:lstStyle/>
          <a:p>
            <a:pPr marL="0" lvl="0" indent="0" algn="l">
              <a:lnSpc>
                <a:spcPts val="6999"/>
              </a:lnSpc>
              <a:spcBef>
                <a:spcPct val="0"/>
              </a:spcBef>
            </a:pPr>
            <a:r>
              <a:rPr lang="en-US" sz="4999" b="1" u="none" strike="noStrike" dirty="0">
                <a:solidFill>
                  <a:srgbClr val="FFFFFF"/>
                </a:solidFill>
                <a:latin typeface="Oswald"/>
              </a:rPr>
              <a:t>Variance Explained by PCs</a:t>
            </a:r>
          </a:p>
        </p:txBody>
      </p:sp>
      <p:sp>
        <p:nvSpPr>
          <p:cNvPr id="7" name="TextBox 7"/>
          <p:cNvSpPr txBox="1"/>
          <p:nvPr/>
        </p:nvSpPr>
        <p:spPr>
          <a:xfrm>
            <a:off x="748757" y="2054983"/>
            <a:ext cx="6593222" cy="455295"/>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000000"/>
                </a:solidFill>
                <a:latin typeface="DM Sans"/>
              </a:rPr>
              <a:t>7 Principal Components</a:t>
            </a:r>
          </a:p>
        </p:txBody>
      </p:sp>
      <p:sp>
        <p:nvSpPr>
          <p:cNvPr id="8" name="TextBox 8"/>
          <p:cNvSpPr txBox="1"/>
          <p:nvPr/>
        </p:nvSpPr>
        <p:spPr>
          <a:xfrm>
            <a:off x="748757" y="2805553"/>
            <a:ext cx="10138855" cy="455295"/>
          </a:xfrm>
          <a:prstGeom prst="rect">
            <a:avLst/>
          </a:prstGeom>
        </p:spPr>
        <p:txBody>
          <a:bodyPr lIns="0" tIns="0" rIns="0" bIns="0" rtlCol="0" anchor="t">
            <a:spAutoFit/>
          </a:bodyPr>
          <a:lstStyle/>
          <a:p>
            <a:pPr marL="582933" lvl="1" indent="-291467">
              <a:lnSpc>
                <a:spcPts val="3780"/>
              </a:lnSpc>
              <a:spcBef>
                <a:spcPct val="0"/>
              </a:spcBef>
              <a:buFont typeface="Arial"/>
              <a:buChar char="•"/>
            </a:pPr>
            <a:r>
              <a:rPr lang="en-US" sz="2700" u="none" strike="noStrike">
                <a:solidFill>
                  <a:srgbClr val="000000"/>
                </a:solidFill>
                <a:latin typeface="DM Sans"/>
              </a:rPr>
              <a:t>PC1 Contributes around 30% of the variance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2003129"/>
            <a:ext cx="9893431" cy="8283871"/>
          </a:xfrm>
          <a:custGeom>
            <a:avLst/>
            <a:gdLst/>
            <a:ahLst/>
            <a:cxnLst/>
            <a:rect l="l" t="t" r="r" b="b"/>
            <a:pathLst>
              <a:path w="9893431" h="8283871">
                <a:moveTo>
                  <a:pt x="0" y="0"/>
                </a:moveTo>
                <a:lnTo>
                  <a:pt x="9893431" y="0"/>
                </a:lnTo>
                <a:lnTo>
                  <a:pt x="9893431" y="8283871"/>
                </a:lnTo>
                <a:lnTo>
                  <a:pt x="0" y="8283871"/>
                </a:lnTo>
                <a:lnTo>
                  <a:pt x="0" y="0"/>
                </a:lnTo>
                <a:close/>
              </a:path>
            </a:pathLst>
          </a:custGeom>
          <a:blipFill>
            <a:blip r:embed="rId2"/>
            <a:stretch>
              <a:fillRect/>
            </a:stretch>
          </a:blipFill>
        </p:spPr>
        <p:txBody>
          <a:bodyPr/>
          <a:lstStyle/>
          <a:p>
            <a:endParaRPr lang="zh-CN" altLang="en-US"/>
          </a:p>
        </p:txBody>
      </p:sp>
      <p:sp>
        <p:nvSpPr>
          <p:cNvPr id="3" name="TextBox 3"/>
          <p:cNvSpPr txBox="1"/>
          <p:nvPr/>
        </p:nvSpPr>
        <p:spPr>
          <a:xfrm>
            <a:off x="11420382" y="3752017"/>
            <a:ext cx="4048217" cy="464423"/>
          </a:xfrm>
          <a:prstGeom prst="rect">
            <a:avLst/>
          </a:prstGeom>
        </p:spPr>
        <p:txBody>
          <a:bodyPr wrap="square" lIns="0" tIns="0" rIns="0" bIns="0" rtlCol="0" anchor="t">
            <a:spAutoFit/>
          </a:bodyPr>
          <a:lstStyle/>
          <a:p>
            <a:pPr marL="582933" lvl="1" indent="-291467" algn="l">
              <a:lnSpc>
                <a:spcPts val="3780"/>
              </a:lnSpc>
              <a:spcBef>
                <a:spcPct val="0"/>
              </a:spcBef>
              <a:buFont typeface="Arial"/>
              <a:buChar char="•"/>
            </a:pPr>
            <a:r>
              <a:rPr lang="en-US" sz="2700" u="none" strike="noStrike" dirty="0">
                <a:solidFill>
                  <a:srgbClr val="000000"/>
                </a:solidFill>
                <a:latin typeface="DM Sans"/>
              </a:rPr>
              <a:t>Overlapping Clusters</a:t>
            </a:r>
          </a:p>
        </p:txBody>
      </p:sp>
      <p:sp>
        <p:nvSpPr>
          <p:cNvPr id="4" name="TextBox 4"/>
          <p:cNvSpPr txBox="1"/>
          <p:nvPr/>
        </p:nvSpPr>
        <p:spPr>
          <a:xfrm>
            <a:off x="11420383" y="6924675"/>
            <a:ext cx="6108024" cy="931545"/>
          </a:xfrm>
          <a:prstGeom prst="rect">
            <a:avLst/>
          </a:prstGeom>
        </p:spPr>
        <p:txBody>
          <a:bodyPr lIns="0" tIns="0" rIns="0" bIns="0" rtlCol="0" anchor="t">
            <a:spAutoFit/>
          </a:bodyPr>
          <a:lstStyle/>
          <a:p>
            <a:pPr marL="582933" lvl="1" indent="-291467" algn="l">
              <a:lnSpc>
                <a:spcPts val="3780"/>
              </a:lnSpc>
              <a:spcBef>
                <a:spcPct val="0"/>
              </a:spcBef>
              <a:buFont typeface="Arial"/>
              <a:buChar char="•"/>
            </a:pPr>
            <a:r>
              <a:rPr lang="en-US" sz="2700" u="none" strike="noStrike">
                <a:solidFill>
                  <a:srgbClr val="000000"/>
                </a:solidFill>
                <a:latin typeface="DM Sans"/>
              </a:rPr>
              <a:t>Strict Requirement for Parameter Settings (Misclassified Points)</a:t>
            </a:r>
          </a:p>
        </p:txBody>
      </p:sp>
      <p:grpSp>
        <p:nvGrpSpPr>
          <p:cNvPr id="5" name="Group 5"/>
          <p:cNvGrpSpPr/>
          <p:nvPr/>
        </p:nvGrpSpPr>
        <p:grpSpPr>
          <a:xfrm>
            <a:off x="0" y="0"/>
            <a:ext cx="18288000" cy="1756064"/>
            <a:chOff x="0" y="0"/>
            <a:chExt cx="4816593" cy="462502"/>
          </a:xfrm>
        </p:grpSpPr>
        <p:sp>
          <p:nvSpPr>
            <p:cNvPr id="6" name="Freeform 6"/>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7" name="TextBox 7"/>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838200" y="396746"/>
            <a:ext cx="4648200" cy="823239"/>
          </a:xfrm>
          <a:prstGeom prst="rect">
            <a:avLst/>
          </a:prstGeom>
        </p:spPr>
        <p:txBody>
          <a:bodyPr wrap="square" lIns="0" tIns="0" rIns="0" bIns="0" rtlCol="0" anchor="t">
            <a:spAutoFit/>
          </a:bodyPr>
          <a:lstStyle/>
          <a:p>
            <a:pPr marL="0" lvl="0" indent="0" algn="l">
              <a:lnSpc>
                <a:spcPts val="6999"/>
              </a:lnSpc>
              <a:spcBef>
                <a:spcPct val="0"/>
              </a:spcBef>
            </a:pPr>
            <a:r>
              <a:rPr lang="en-US" sz="4999" b="1" u="none" strike="noStrike" dirty="0">
                <a:solidFill>
                  <a:srgbClr val="FFFFFF"/>
                </a:solidFill>
                <a:latin typeface="Oswald"/>
              </a:rPr>
              <a:t>Issues of DBSCAN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14369" y="4645415"/>
            <a:ext cx="17259262" cy="3802575"/>
          </a:xfrm>
          <a:custGeom>
            <a:avLst/>
            <a:gdLst/>
            <a:ahLst/>
            <a:cxnLst/>
            <a:rect l="l" t="t" r="r" b="b"/>
            <a:pathLst>
              <a:path w="17259262" h="3802575">
                <a:moveTo>
                  <a:pt x="0" y="0"/>
                </a:moveTo>
                <a:lnTo>
                  <a:pt x="17259262" y="0"/>
                </a:lnTo>
                <a:lnTo>
                  <a:pt x="17259262" y="3802575"/>
                </a:lnTo>
                <a:lnTo>
                  <a:pt x="0" y="3802575"/>
                </a:lnTo>
                <a:lnTo>
                  <a:pt x="0" y="0"/>
                </a:lnTo>
                <a:close/>
              </a:path>
            </a:pathLst>
          </a:custGeom>
          <a:blipFill>
            <a:blip r:embed="rId2"/>
            <a:stretch>
              <a:fillRect l="-162" t="-3567" r="-162"/>
            </a:stretch>
          </a:blipFill>
        </p:spPr>
        <p:txBody>
          <a:bodyPr/>
          <a:lstStyle/>
          <a:p>
            <a:endParaRPr lang="zh-CN" altLang="en-US"/>
          </a:p>
        </p:txBody>
      </p:sp>
      <p:sp>
        <p:nvSpPr>
          <p:cNvPr id="3" name="TextBox 3"/>
          <p:cNvSpPr txBox="1"/>
          <p:nvPr/>
        </p:nvSpPr>
        <p:spPr>
          <a:xfrm>
            <a:off x="514369" y="2860430"/>
            <a:ext cx="9297293" cy="613410"/>
          </a:xfrm>
          <a:prstGeom prst="rect">
            <a:avLst/>
          </a:prstGeom>
        </p:spPr>
        <p:txBody>
          <a:bodyPr lIns="0" tIns="0" rIns="0" bIns="0" rtlCol="0" anchor="t">
            <a:spAutoFit/>
          </a:bodyPr>
          <a:lstStyle/>
          <a:p>
            <a:pPr marL="777238" lvl="1" indent="-388619" algn="l">
              <a:lnSpc>
                <a:spcPts val="5039"/>
              </a:lnSpc>
              <a:spcBef>
                <a:spcPct val="0"/>
              </a:spcBef>
              <a:buFont typeface="Arial"/>
              <a:buChar char="•"/>
            </a:pPr>
            <a:r>
              <a:rPr lang="en-US" sz="3599" u="none" strike="noStrike">
                <a:solidFill>
                  <a:srgbClr val="000000"/>
                </a:solidFill>
                <a:latin typeface="DM Sans"/>
              </a:rPr>
              <a:t>No Significant Relationship Between PCs</a:t>
            </a:r>
          </a:p>
        </p:txBody>
      </p:sp>
      <p:grpSp>
        <p:nvGrpSpPr>
          <p:cNvPr id="4" name="Group 4"/>
          <p:cNvGrpSpPr/>
          <p:nvPr/>
        </p:nvGrpSpPr>
        <p:grpSpPr>
          <a:xfrm>
            <a:off x="0" y="0"/>
            <a:ext cx="18288000" cy="1756064"/>
            <a:chOff x="0" y="0"/>
            <a:chExt cx="4816593" cy="462502"/>
          </a:xfrm>
        </p:grpSpPr>
        <p:sp>
          <p:nvSpPr>
            <p:cNvPr id="5" name="Freeform 5"/>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6" name="TextBox 6"/>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514369" y="403369"/>
            <a:ext cx="7562831" cy="823239"/>
          </a:xfrm>
          <a:prstGeom prst="rect">
            <a:avLst/>
          </a:prstGeom>
        </p:spPr>
        <p:txBody>
          <a:bodyPr wrap="square" lIns="0" tIns="0" rIns="0" bIns="0" rtlCol="0" anchor="t">
            <a:spAutoFit/>
          </a:bodyPr>
          <a:lstStyle/>
          <a:p>
            <a:pPr marL="0" lvl="0" indent="0" algn="l">
              <a:lnSpc>
                <a:spcPts val="6999"/>
              </a:lnSpc>
              <a:spcBef>
                <a:spcPct val="0"/>
              </a:spcBef>
            </a:pPr>
            <a:r>
              <a:rPr lang="en-US" sz="4999" b="1" dirty="0">
                <a:solidFill>
                  <a:srgbClr val="FFFFFF"/>
                </a:solidFill>
                <a:latin typeface="Oswald"/>
              </a:rPr>
              <a:t>Observations from PCA Plots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690964" y="3964332"/>
            <a:ext cx="14906072" cy="6322668"/>
          </a:xfrm>
          <a:custGeom>
            <a:avLst/>
            <a:gdLst/>
            <a:ahLst/>
            <a:cxnLst/>
            <a:rect l="l" t="t" r="r" b="b"/>
            <a:pathLst>
              <a:path w="14906072" h="6322668">
                <a:moveTo>
                  <a:pt x="0" y="0"/>
                </a:moveTo>
                <a:lnTo>
                  <a:pt x="14906072" y="0"/>
                </a:lnTo>
                <a:lnTo>
                  <a:pt x="14906072" y="6322668"/>
                </a:lnTo>
                <a:lnTo>
                  <a:pt x="0" y="6322668"/>
                </a:lnTo>
                <a:lnTo>
                  <a:pt x="0" y="0"/>
                </a:lnTo>
                <a:close/>
              </a:path>
            </a:pathLst>
          </a:custGeom>
          <a:blipFill>
            <a:blip r:embed="rId2"/>
            <a:stretch>
              <a:fillRect r="-1284"/>
            </a:stretch>
          </a:blipFill>
        </p:spPr>
        <p:txBody>
          <a:bodyPr/>
          <a:lstStyle/>
          <a:p>
            <a:endParaRPr lang="zh-CN" altLang="en-US"/>
          </a:p>
        </p:txBody>
      </p:sp>
      <p:sp>
        <p:nvSpPr>
          <p:cNvPr id="3" name="TextBox 3"/>
          <p:cNvSpPr txBox="1"/>
          <p:nvPr/>
        </p:nvSpPr>
        <p:spPr>
          <a:xfrm>
            <a:off x="2257186" y="2673412"/>
            <a:ext cx="5743813" cy="464423"/>
          </a:xfrm>
          <a:prstGeom prst="rect">
            <a:avLst/>
          </a:prstGeom>
        </p:spPr>
        <p:txBody>
          <a:bodyPr wrap="square" lIns="0" tIns="0" rIns="0" bIns="0" rtlCol="0" anchor="t">
            <a:spAutoFit/>
          </a:bodyPr>
          <a:lstStyle/>
          <a:p>
            <a:pPr marL="582933" lvl="1" indent="-291467" algn="l">
              <a:lnSpc>
                <a:spcPts val="3780"/>
              </a:lnSpc>
              <a:spcBef>
                <a:spcPct val="0"/>
              </a:spcBef>
              <a:buFont typeface="Arial"/>
              <a:buChar char="•"/>
            </a:pPr>
            <a:r>
              <a:rPr lang="en-US" sz="2700" u="none" strike="noStrike" dirty="0">
                <a:solidFill>
                  <a:srgbClr val="000000"/>
                </a:solidFill>
                <a:latin typeface="DM Sans"/>
              </a:rPr>
              <a:t>Cohesive points inside a cluster</a:t>
            </a:r>
          </a:p>
        </p:txBody>
      </p:sp>
      <p:sp>
        <p:nvSpPr>
          <p:cNvPr id="4" name="TextBox 4"/>
          <p:cNvSpPr txBox="1"/>
          <p:nvPr/>
        </p:nvSpPr>
        <p:spPr>
          <a:xfrm>
            <a:off x="2257187" y="2112412"/>
            <a:ext cx="6439694" cy="455295"/>
          </a:xfrm>
          <a:prstGeom prst="rect">
            <a:avLst/>
          </a:prstGeom>
        </p:spPr>
        <p:txBody>
          <a:bodyPr lIns="0" tIns="0" rIns="0" bIns="0" rtlCol="0" anchor="t">
            <a:spAutoFit/>
          </a:bodyPr>
          <a:lstStyle/>
          <a:p>
            <a:pPr marL="582933" lvl="1" indent="-291467" algn="l">
              <a:lnSpc>
                <a:spcPts val="3780"/>
              </a:lnSpc>
              <a:spcBef>
                <a:spcPct val="0"/>
              </a:spcBef>
              <a:buFont typeface="Arial"/>
              <a:buChar char="•"/>
            </a:pPr>
            <a:r>
              <a:rPr lang="en-US" sz="2700" u="none" strike="noStrike">
                <a:solidFill>
                  <a:srgbClr val="000000"/>
                </a:solidFill>
                <a:latin typeface="DM Sans"/>
              </a:rPr>
              <a:t>Distinct and well-separated clusters </a:t>
            </a:r>
          </a:p>
        </p:txBody>
      </p:sp>
      <p:sp>
        <p:nvSpPr>
          <p:cNvPr id="5" name="TextBox 5"/>
          <p:cNvSpPr txBox="1"/>
          <p:nvPr/>
        </p:nvSpPr>
        <p:spPr>
          <a:xfrm>
            <a:off x="2257186" y="3254777"/>
            <a:ext cx="4219813" cy="464423"/>
          </a:xfrm>
          <a:prstGeom prst="rect">
            <a:avLst/>
          </a:prstGeom>
        </p:spPr>
        <p:txBody>
          <a:bodyPr wrap="square" lIns="0" tIns="0" rIns="0" bIns="0" rtlCol="0" anchor="t">
            <a:spAutoFit/>
          </a:bodyPr>
          <a:lstStyle/>
          <a:p>
            <a:pPr marL="582933" lvl="1" indent="-291467" algn="l">
              <a:lnSpc>
                <a:spcPts val="3780"/>
              </a:lnSpc>
              <a:spcBef>
                <a:spcPct val="0"/>
              </a:spcBef>
              <a:buFont typeface="Arial"/>
              <a:buChar char="•"/>
            </a:pPr>
            <a:r>
              <a:rPr lang="en-US" sz="2700" u="none" strike="noStrike" dirty="0">
                <a:solidFill>
                  <a:srgbClr val="000000"/>
                </a:solidFill>
                <a:latin typeface="DM Sans"/>
              </a:rPr>
              <a:t> Balanced Cluster Size</a:t>
            </a:r>
          </a:p>
        </p:txBody>
      </p:sp>
      <p:grpSp>
        <p:nvGrpSpPr>
          <p:cNvPr id="6" name="Group 6"/>
          <p:cNvGrpSpPr/>
          <p:nvPr/>
        </p:nvGrpSpPr>
        <p:grpSpPr>
          <a:xfrm>
            <a:off x="0" y="0"/>
            <a:ext cx="18288000" cy="1756064"/>
            <a:chOff x="0" y="0"/>
            <a:chExt cx="4816593" cy="462502"/>
          </a:xfrm>
        </p:grpSpPr>
        <p:sp>
          <p:nvSpPr>
            <p:cNvPr id="7" name="Freeform 7"/>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8" name="TextBox 8"/>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14369" y="403369"/>
            <a:ext cx="7562831" cy="823239"/>
          </a:xfrm>
          <a:prstGeom prst="rect">
            <a:avLst/>
          </a:prstGeom>
        </p:spPr>
        <p:txBody>
          <a:bodyPr wrap="square" lIns="0" tIns="0" rIns="0" bIns="0" rtlCol="0" anchor="t">
            <a:spAutoFit/>
          </a:bodyPr>
          <a:lstStyle/>
          <a:p>
            <a:pPr marL="0" lvl="0" indent="0" algn="l">
              <a:lnSpc>
                <a:spcPts val="6999"/>
              </a:lnSpc>
              <a:spcBef>
                <a:spcPct val="0"/>
              </a:spcBef>
            </a:pPr>
            <a:r>
              <a:rPr lang="en-US" sz="4999" b="1" dirty="0">
                <a:solidFill>
                  <a:srgbClr val="FFFFFF"/>
                </a:solidFill>
                <a:latin typeface="Oswald"/>
              </a:rPr>
              <a:t>Observations from PCA Plots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96231" y="1758677"/>
            <a:ext cx="9275496" cy="3028133"/>
          </a:xfrm>
          <a:custGeom>
            <a:avLst/>
            <a:gdLst/>
            <a:ahLst/>
            <a:cxnLst/>
            <a:rect l="l" t="t" r="r" b="b"/>
            <a:pathLst>
              <a:path w="9275496" h="3028133">
                <a:moveTo>
                  <a:pt x="0" y="0"/>
                </a:moveTo>
                <a:lnTo>
                  <a:pt x="9275496" y="0"/>
                </a:lnTo>
                <a:lnTo>
                  <a:pt x="9275496" y="3028133"/>
                </a:lnTo>
                <a:lnTo>
                  <a:pt x="0" y="3028133"/>
                </a:lnTo>
                <a:lnTo>
                  <a:pt x="0" y="0"/>
                </a:lnTo>
                <a:close/>
              </a:path>
            </a:pathLst>
          </a:custGeom>
          <a:blipFill>
            <a:blip r:embed="rId2"/>
            <a:stretch>
              <a:fillRect/>
            </a:stretch>
          </a:blipFill>
        </p:spPr>
        <p:txBody>
          <a:bodyPr/>
          <a:lstStyle/>
          <a:p>
            <a:endParaRPr lang="zh-CN" altLang="en-US"/>
          </a:p>
        </p:txBody>
      </p:sp>
      <p:sp>
        <p:nvSpPr>
          <p:cNvPr id="3" name="Freeform 3"/>
          <p:cNvSpPr/>
          <p:nvPr/>
        </p:nvSpPr>
        <p:spPr>
          <a:xfrm>
            <a:off x="296231" y="4786810"/>
            <a:ext cx="12670080" cy="5500190"/>
          </a:xfrm>
          <a:custGeom>
            <a:avLst/>
            <a:gdLst/>
            <a:ahLst/>
            <a:cxnLst/>
            <a:rect l="l" t="t" r="r" b="b"/>
            <a:pathLst>
              <a:path w="12670080" h="5500190">
                <a:moveTo>
                  <a:pt x="0" y="0"/>
                </a:moveTo>
                <a:lnTo>
                  <a:pt x="12670080" y="0"/>
                </a:lnTo>
                <a:lnTo>
                  <a:pt x="12670080" y="5500190"/>
                </a:lnTo>
                <a:lnTo>
                  <a:pt x="0" y="5500190"/>
                </a:lnTo>
                <a:lnTo>
                  <a:pt x="0" y="0"/>
                </a:lnTo>
                <a:close/>
              </a:path>
            </a:pathLst>
          </a:custGeom>
          <a:blipFill>
            <a:blip r:embed="rId3"/>
            <a:stretch>
              <a:fillRect/>
            </a:stretch>
          </a:blipFill>
        </p:spPr>
        <p:txBody>
          <a:bodyPr/>
          <a:lstStyle/>
          <a:p>
            <a:endParaRPr lang="zh-CN" altLang="en-US"/>
          </a:p>
        </p:txBody>
      </p:sp>
      <p:grpSp>
        <p:nvGrpSpPr>
          <p:cNvPr id="4" name="Group 4"/>
          <p:cNvGrpSpPr/>
          <p:nvPr/>
        </p:nvGrpSpPr>
        <p:grpSpPr>
          <a:xfrm>
            <a:off x="0" y="0"/>
            <a:ext cx="18288000" cy="1756064"/>
            <a:chOff x="0" y="0"/>
            <a:chExt cx="4816593" cy="462502"/>
          </a:xfrm>
        </p:grpSpPr>
        <p:sp>
          <p:nvSpPr>
            <p:cNvPr id="5" name="Freeform 5"/>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6" name="TextBox 6"/>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1332579" y="4326634"/>
            <a:ext cx="1633733" cy="1633733"/>
            <a:chOff x="0" y="0"/>
            <a:chExt cx="812800" cy="812800"/>
          </a:xfrm>
        </p:grpSpPr>
        <p:sp>
          <p:nvSpPr>
            <p:cNvPr id="8" name="Freeform 8"/>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9D252"/>
            </a:solidFill>
          </p:spPr>
          <p:txBody>
            <a:bodyPr/>
            <a:lstStyle/>
            <a:p>
              <a:endParaRPr lang="zh-CN" altLang="en-US"/>
            </a:p>
          </p:txBody>
        </p:sp>
        <p:sp>
          <p:nvSpPr>
            <p:cNvPr id="9" name="TextBox 9"/>
            <p:cNvSpPr txBox="1"/>
            <p:nvPr/>
          </p:nvSpPr>
          <p:spPr>
            <a:xfrm>
              <a:off x="203200" y="-28575"/>
              <a:ext cx="406400" cy="739775"/>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6980165" y="3187018"/>
            <a:ext cx="10963513" cy="828040"/>
          </a:xfrm>
          <a:prstGeom prst="rect">
            <a:avLst/>
          </a:prstGeom>
        </p:spPr>
        <p:txBody>
          <a:bodyPr lIns="0" tIns="0" rIns="0" bIns="0" rtlCol="0" anchor="t">
            <a:spAutoFit/>
          </a:bodyPr>
          <a:lstStyle/>
          <a:p>
            <a:pPr algn="ctr">
              <a:lnSpc>
                <a:spcPts val="6860"/>
              </a:lnSpc>
            </a:pPr>
            <a:r>
              <a:rPr lang="en-US" sz="4900">
                <a:solidFill>
                  <a:srgbClr val="000000"/>
                </a:solidFill>
                <a:latin typeface="DM Sans Bold"/>
              </a:rPr>
              <a:t>Label each customer with its cluster</a:t>
            </a:r>
          </a:p>
        </p:txBody>
      </p:sp>
      <p:sp>
        <p:nvSpPr>
          <p:cNvPr id="11" name="TextBox 11"/>
          <p:cNvSpPr txBox="1"/>
          <p:nvPr/>
        </p:nvSpPr>
        <p:spPr>
          <a:xfrm>
            <a:off x="296231" y="403369"/>
            <a:ext cx="6256969" cy="823239"/>
          </a:xfrm>
          <a:prstGeom prst="rect">
            <a:avLst/>
          </a:prstGeom>
        </p:spPr>
        <p:txBody>
          <a:bodyPr wrap="square" lIns="0" tIns="0" rIns="0" bIns="0" rtlCol="0" anchor="t">
            <a:spAutoFit/>
          </a:bodyPr>
          <a:lstStyle/>
          <a:p>
            <a:pPr algn="ctr">
              <a:lnSpc>
                <a:spcPts val="6999"/>
              </a:lnSpc>
            </a:pPr>
            <a:r>
              <a:rPr lang="en-US" sz="4999" dirty="0">
                <a:solidFill>
                  <a:srgbClr val="FFFFFF"/>
                </a:solidFill>
                <a:latin typeface="Oswald Bold" panose="00000800000000000000" charset="0"/>
              </a:rPr>
              <a:t>Customer</a:t>
            </a:r>
            <a:r>
              <a:rPr lang="en-US" sz="4999" dirty="0">
                <a:solidFill>
                  <a:srgbClr val="FFFFFF"/>
                </a:solidFill>
                <a:latin typeface="Oswald"/>
              </a:rPr>
              <a:t> </a:t>
            </a:r>
            <a:r>
              <a:rPr lang="en-US" sz="4999" dirty="0">
                <a:solidFill>
                  <a:srgbClr val="FFFFFF"/>
                </a:solidFill>
                <a:latin typeface="Oswald Bold" panose="00000800000000000000" charset="0"/>
              </a:rPr>
              <a:t>Segmentation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5019320" y="2901697"/>
            <a:ext cx="1400485" cy="6356603"/>
            <a:chOff x="0" y="0"/>
            <a:chExt cx="368852" cy="1674167"/>
          </a:xfrm>
        </p:grpSpPr>
        <p:sp>
          <p:nvSpPr>
            <p:cNvPr id="4" name="Freeform 4"/>
            <p:cNvSpPr/>
            <p:nvPr/>
          </p:nvSpPr>
          <p:spPr>
            <a:xfrm>
              <a:off x="0" y="0"/>
              <a:ext cx="368852" cy="1674167"/>
            </a:xfrm>
            <a:custGeom>
              <a:avLst/>
              <a:gdLst/>
              <a:ahLst/>
              <a:cxnLst/>
              <a:rect l="l" t="t" r="r" b="b"/>
              <a:pathLst>
                <a:path w="368852" h="1674167">
                  <a:moveTo>
                    <a:pt x="0" y="0"/>
                  </a:moveTo>
                  <a:lnTo>
                    <a:pt x="368852" y="0"/>
                  </a:lnTo>
                  <a:lnTo>
                    <a:pt x="368852" y="1674167"/>
                  </a:lnTo>
                  <a:lnTo>
                    <a:pt x="0" y="1674167"/>
                  </a:lnTo>
                  <a:close/>
                </a:path>
              </a:pathLst>
            </a:custGeom>
            <a:solidFill>
              <a:srgbClr val="CCCCCC"/>
            </a:solidFill>
          </p:spPr>
          <p:txBody>
            <a:bodyPr/>
            <a:lstStyle/>
            <a:p>
              <a:endParaRPr lang="zh-CN" altLang="en-US"/>
            </a:p>
          </p:txBody>
        </p:sp>
        <p:sp>
          <p:nvSpPr>
            <p:cNvPr id="5" name="TextBox 5"/>
            <p:cNvSpPr txBox="1"/>
            <p:nvPr/>
          </p:nvSpPr>
          <p:spPr>
            <a:xfrm>
              <a:off x="0" y="-28575"/>
              <a:ext cx="368852" cy="170274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627419"/>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8" name="TextBox 8"/>
          <p:cNvSpPr txBox="1"/>
          <p:nvPr/>
        </p:nvSpPr>
        <p:spPr>
          <a:xfrm>
            <a:off x="5250954" y="312420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panose="00000800000000000000" charset="0"/>
              </a:rPr>
              <a:t>01</a:t>
            </a:r>
          </a:p>
        </p:txBody>
      </p:sp>
      <p:sp>
        <p:nvSpPr>
          <p:cNvPr id="9" name="TextBox 9"/>
          <p:cNvSpPr txBox="1"/>
          <p:nvPr/>
        </p:nvSpPr>
        <p:spPr>
          <a:xfrm>
            <a:off x="5250954" y="4810125"/>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panose="00000800000000000000" charset="0"/>
              </a:rPr>
              <a:t>02</a:t>
            </a:r>
          </a:p>
        </p:txBody>
      </p:sp>
      <p:sp>
        <p:nvSpPr>
          <p:cNvPr id="10" name="TextBox 10"/>
          <p:cNvSpPr txBox="1"/>
          <p:nvPr/>
        </p:nvSpPr>
        <p:spPr>
          <a:xfrm>
            <a:off x="5231353" y="649605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panose="00000800000000000000" charset="0"/>
              </a:rPr>
              <a:t>03</a:t>
            </a:r>
          </a:p>
        </p:txBody>
      </p:sp>
      <p:sp>
        <p:nvSpPr>
          <p:cNvPr id="11" name="TextBox 11"/>
          <p:cNvSpPr txBox="1"/>
          <p:nvPr/>
        </p:nvSpPr>
        <p:spPr>
          <a:xfrm>
            <a:off x="5250954" y="817809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panose="00000800000000000000" charset="0"/>
              </a:rPr>
              <a:t>04</a:t>
            </a:r>
          </a:p>
        </p:txBody>
      </p:sp>
      <p:sp>
        <p:nvSpPr>
          <p:cNvPr id="12" name="TextBox 12"/>
          <p:cNvSpPr txBox="1"/>
          <p:nvPr/>
        </p:nvSpPr>
        <p:spPr>
          <a:xfrm>
            <a:off x="6823834" y="3298212"/>
            <a:ext cx="7826119" cy="928326"/>
          </a:xfrm>
          <a:prstGeom prst="rect">
            <a:avLst/>
          </a:prstGeom>
        </p:spPr>
        <p:txBody>
          <a:bodyPr lIns="0" tIns="0" rIns="0" bIns="0" rtlCol="0" anchor="t">
            <a:spAutoFit/>
          </a:bodyPr>
          <a:lstStyle/>
          <a:p>
            <a:pPr>
              <a:lnSpc>
                <a:spcPts val="3759"/>
              </a:lnSpc>
            </a:pPr>
            <a:r>
              <a:rPr lang="en-US" sz="2724" spc="266" dirty="0">
                <a:solidFill>
                  <a:srgbClr val="231F20"/>
                </a:solidFill>
                <a:latin typeface="DM Sans"/>
              </a:rPr>
              <a:t>DATA PREPROCESSING  </a:t>
            </a:r>
          </a:p>
          <a:p>
            <a:pPr>
              <a:lnSpc>
                <a:spcPts val="3759"/>
              </a:lnSpc>
            </a:pPr>
            <a:endParaRPr lang="en-US" sz="2724" spc="266" dirty="0">
              <a:solidFill>
                <a:srgbClr val="231F20"/>
              </a:solidFill>
              <a:latin typeface="DM Sans"/>
            </a:endParaRPr>
          </a:p>
        </p:txBody>
      </p:sp>
      <p:sp>
        <p:nvSpPr>
          <p:cNvPr id="13" name="TextBox 13"/>
          <p:cNvSpPr txBox="1"/>
          <p:nvPr/>
        </p:nvSpPr>
        <p:spPr>
          <a:xfrm>
            <a:off x="6823834" y="4995356"/>
            <a:ext cx="7026809" cy="892512"/>
          </a:xfrm>
          <a:prstGeom prst="rect">
            <a:avLst/>
          </a:prstGeom>
        </p:spPr>
        <p:txBody>
          <a:bodyPr lIns="0" tIns="0" rIns="0" bIns="0" rtlCol="0" anchor="t">
            <a:spAutoFit/>
          </a:bodyPr>
          <a:lstStyle/>
          <a:p>
            <a:pPr>
              <a:lnSpc>
                <a:spcPts val="3759"/>
              </a:lnSpc>
            </a:pPr>
            <a:r>
              <a:rPr lang="en-US" sz="2724" spc="266">
                <a:solidFill>
                  <a:srgbClr val="231F20"/>
                </a:solidFill>
                <a:latin typeface="DM Sans"/>
              </a:rPr>
              <a:t>DEFINING PRODUCT CATEGORIES</a:t>
            </a:r>
          </a:p>
          <a:p>
            <a:pPr marL="0" lvl="0" indent="0" algn="l">
              <a:lnSpc>
                <a:spcPts val="3483"/>
              </a:lnSpc>
              <a:spcBef>
                <a:spcPct val="0"/>
              </a:spcBef>
            </a:pPr>
            <a:endParaRPr lang="en-US" sz="2724" spc="266">
              <a:solidFill>
                <a:srgbClr val="231F20"/>
              </a:solidFill>
              <a:latin typeface="DM Sans"/>
            </a:endParaRPr>
          </a:p>
        </p:txBody>
      </p:sp>
      <p:sp>
        <p:nvSpPr>
          <p:cNvPr id="14" name="TextBox 14"/>
          <p:cNvSpPr txBox="1"/>
          <p:nvPr/>
        </p:nvSpPr>
        <p:spPr>
          <a:xfrm>
            <a:off x="6823834" y="6659394"/>
            <a:ext cx="5790503" cy="892512"/>
          </a:xfrm>
          <a:prstGeom prst="rect">
            <a:avLst/>
          </a:prstGeom>
        </p:spPr>
        <p:txBody>
          <a:bodyPr lIns="0" tIns="0" rIns="0" bIns="0" rtlCol="0" anchor="t">
            <a:spAutoFit/>
          </a:bodyPr>
          <a:lstStyle/>
          <a:p>
            <a:pPr>
              <a:lnSpc>
                <a:spcPts val="3759"/>
              </a:lnSpc>
            </a:pPr>
            <a:r>
              <a:rPr lang="en-US" sz="2724" spc="266">
                <a:solidFill>
                  <a:srgbClr val="231F20"/>
                </a:solidFill>
                <a:latin typeface="DM Sans"/>
              </a:rPr>
              <a:t>CUSTOMER SEGMENTATION</a:t>
            </a:r>
          </a:p>
          <a:p>
            <a:pPr marL="0" lvl="0" indent="0" algn="l">
              <a:lnSpc>
                <a:spcPts val="3483"/>
              </a:lnSpc>
              <a:spcBef>
                <a:spcPct val="0"/>
              </a:spcBef>
            </a:pPr>
            <a:endParaRPr lang="en-US" sz="2724" spc="266">
              <a:solidFill>
                <a:srgbClr val="231F20"/>
              </a:solidFill>
              <a:latin typeface="DM Sans"/>
            </a:endParaRPr>
          </a:p>
        </p:txBody>
      </p:sp>
      <p:sp>
        <p:nvSpPr>
          <p:cNvPr id="15" name="TextBox 15"/>
          <p:cNvSpPr txBox="1"/>
          <p:nvPr/>
        </p:nvSpPr>
        <p:spPr>
          <a:xfrm>
            <a:off x="6823834" y="8313906"/>
            <a:ext cx="7544387" cy="461696"/>
          </a:xfrm>
          <a:prstGeom prst="rect">
            <a:avLst/>
          </a:prstGeom>
        </p:spPr>
        <p:txBody>
          <a:bodyPr lIns="0" tIns="0" rIns="0" bIns="0" rtlCol="0" anchor="t">
            <a:spAutoFit/>
          </a:bodyPr>
          <a:lstStyle/>
          <a:p>
            <a:pPr marL="0" lvl="0" indent="0" algn="l">
              <a:lnSpc>
                <a:spcPts val="3753"/>
              </a:lnSpc>
              <a:spcBef>
                <a:spcPct val="0"/>
              </a:spcBef>
            </a:pPr>
            <a:r>
              <a:rPr lang="en-US" sz="2720" u="none" strike="noStrike" spc="266">
                <a:solidFill>
                  <a:srgbClr val="231F20"/>
                </a:solidFill>
                <a:latin typeface="DM Sans"/>
              </a:rPr>
              <a:t>RECOMMENDER SYSTEM(CLASSIFIER)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zh-CN" altLang="en-US"/>
          </a:p>
        </p:txBody>
      </p:sp>
      <p:grpSp>
        <p:nvGrpSpPr>
          <p:cNvPr id="3" name="Group 3"/>
          <p:cNvGrpSpPr/>
          <p:nvPr/>
        </p:nvGrpSpPr>
        <p:grpSpPr>
          <a:xfrm>
            <a:off x="0" y="1028700"/>
            <a:ext cx="18288000" cy="7390015"/>
            <a:chOff x="0" y="0"/>
            <a:chExt cx="4816593" cy="1946341"/>
          </a:xfrm>
        </p:grpSpPr>
        <p:sp>
          <p:nvSpPr>
            <p:cNvPr id="4" name="Freeform 4"/>
            <p:cNvSpPr/>
            <p:nvPr/>
          </p:nvSpPr>
          <p:spPr>
            <a:xfrm>
              <a:off x="0" y="0"/>
              <a:ext cx="4816592" cy="1946341"/>
            </a:xfrm>
            <a:custGeom>
              <a:avLst/>
              <a:gdLst/>
              <a:ahLst/>
              <a:cxnLst/>
              <a:rect l="l" t="t" r="r" b="b"/>
              <a:pathLst>
                <a:path w="4816592" h="1946341">
                  <a:moveTo>
                    <a:pt x="0" y="0"/>
                  </a:moveTo>
                  <a:lnTo>
                    <a:pt x="4816592" y="0"/>
                  </a:lnTo>
                  <a:lnTo>
                    <a:pt x="4816592" y="1946341"/>
                  </a:lnTo>
                  <a:lnTo>
                    <a:pt x="0" y="1946341"/>
                  </a:lnTo>
                  <a:close/>
                </a:path>
              </a:pathLst>
            </a:custGeom>
            <a:solidFill>
              <a:srgbClr val="1A1A1A"/>
            </a:solidFill>
          </p:spPr>
          <p:txBody>
            <a:bodyPr/>
            <a:lstStyle/>
            <a:p>
              <a:endParaRPr lang="zh-CN" altLang="en-US"/>
            </a:p>
          </p:txBody>
        </p:sp>
        <p:sp>
          <p:nvSpPr>
            <p:cNvPr id="5" name="TextBox 5"/>
            <p:cNvSpPr txBox="1"/>
            <p:nvPr/>
          </p:nvSpPr>
          <p:spPr>
            <a:xfrm>
              <a:off x="0" y="-28575"/>
              <a:ext cx="4816593" cy="197491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600328" y="-2495978"/>
            <a:ext cx="21314452" cy="14781174"/>
          </a:xfrm>
          <a:custGeom>
            <a:avLst/>
            <a:gdLst/>
            <a:ahLst/>
            <a:cxnLst/>
            <a:rect l="l" t="t" r="r" b="b"/>
            <a:pathLst>
              <a:path w="21314452" h="14781174">
                <a:moveTo>
                  <a:pt x="0" y="0"/>
                </a:moveTo>
                <a:lnTo>
                  <a:pt x="21314453" y="0"/>
                </a:lnTo>
                <a:lnTo>
                  <a:pt x="21314453" y="14781174"/>
                </a:lnTo>
                <a:lnTo>
                  <a:pt x="0" y="14781174"/>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TextBox 7"/>
          <p:cNvSpPr txBox="1"/>
          <p:nvPr/>
        </p:nvSpPr>
        <p:spPr>
          <a:xfrm>
            <a:off x="1028700" y="2493354"/>
            <a:ext cx="16230600" cy="4631060"/>
          </a:xfrm>
          <a:prstGeom prst="rect">
            <a:avLst/>
          </a:prstGeom>
        </p:spPr>
        <p:txBody>
          <a:bodyPr lIns="0" tIns="0" rIns="0" bIns="0" rtlCol="0" anchor="t">
            <a:spAutoFit/>
          </a:bodyPr>
          <a:lstStyle/>
          <a:p>
            <a:pPr algn="ctr">
              <a:lnSpc>
                <a:spcPts val="14075"/>
              </a:lnSpc>
            </a:pPr>
            <a:r>
              <a:rPr lang="en-US" sz="10199" spc="999">
                <a:solidFill>
                  <a:srgbClr val="FFFFFF"/>
                </a:solidFill>
                <a:latin typeface="Oswald Bold"/>
              </a:rPr>
              <a:t>04</a:t>
            </a:r>
          </a:p>
          <a:p>
            <a:pPr algn="ctr">
              <a:lnSpc>
                <a:spcPts val="10764"/>
              </a:lnSpc>
            </a:pPr>
            <a:r>
              <a:rPr lang="en-US" sz="7800" spc="764">
                <a:solidFill>
                  <a:srgbClr val="FFFFFF"/>
                </a:solidFill>
                <a:latin typeface="Oswald"/>
              </a:rPr>
              <a:t>——</a:t>
            </a:r>
            <a:r>
              <a:rPr lang="en-US" sz="7800" spc="764">
                <a:solidFill>
                  <a:srgbClr val="FFFFFF"/>
                </a:solidFill>
                <a:latin typeface="Oswald Bold"/>
              </a:rPr>
              <a:t>RECOMMENDER SYSTEM——</a:t>
            </a:r>
          </a:p>
          <a:p>
            <a:pPr algn="ctr">
              <a:lnSpc>
                <a:spcPts val="12143"/>
              </a:lnSpc>
            </a:pPr>
            <a:endParaRPr lang="en-US" sz="7800" spc="764">
              <a:solidFill>
                <a:srgbClr val="FFFFFF"/>
              </a:solidFill>
              <a:latin typeface="Oswald Bold"/>
            </a:endParaRPr>
          </a:p>
        </p:txBody>
      </p:sp>
      <p:sp>
        <p:nvSpPr>
          <p:cNvPr id="8" name="Freeform 8"/>
          <p:cNvSpPr/>
          <p:nvPr/>
        </p:nvSpPr>
        <p:spPr>
          <a:xfrm>
            <a:off x="8115300" y="6095714"/>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9" name="Freeform 9"/>
          <p:cNvSpPr/>
          <p:nvPr/>
        </p:nvSpPr>
        <p:spPr>
          <a:xfrm>
            <a:off x="3819967" y="255816"/>
            <a:ext cx="10473863" cy="2408988"/>
          </a:xfrm>
          <a:custGeom>
            <a:avLst/>
            <a:gdLst/>
            <a:ahLst/>
            <a:cxnLst/>
            <a:rect l="l" t="t" r="r" b="b"/>
            <a:pathLst>
              <a:path w="10473863" h="2408988">
                <a:moveTo>
                  <a:pt x="0" y="0"/>
                </a:moveTo>
                <a:lnTo>
                  <a:pt x="10473863" y="0"/>
                </a:lnTo>
                <a:lnTo>
                  <a:pt x="10473863" y="2408988"/>
                </a:lnTo>
                <a:lnTo>
                  <a:pt x="0" y="2408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0" name="Freeform 10"/>
          <p:cNvSpPr/>
          <p:nvPr/>
        </p:nvSpPr>
        <p:spPr>
          <a:xfrm>
            <a:off x="4815153" y="552496"/>
            <a:ext cx="8483490" cy="952408"/>
          </a:xfrm>
          <a:custGeom>
            <a:avLst/>
            <a:gdLst/>
            <a:ahLst/>
            <a:cxnLst/>
            <a:rect l="l" t="t" r="r" b="b"/>
            <a:pathLst>
              <a:path w="8483490" h="952408">
                <a:moveTo>
                  <a:pt x="0" y="0"/>
                </a:moveTo>
                <a:lnTo>
                  <a:pt x="8483490" y="0"/>
                </a:lnTo>
                <a:lnTo>
                  <a:pt x="8483490" y="952408"/>
                </a:lnTo>
                <a:lnTo>
                  <a:pt x="0" y="952408"/>
                </a:lnTo>
                <a:lnTo>
                  <a:pt x="0" y="0"/>
                </a:lnTo>
                <a:close/>
              </a:path>
            </a:pathLst>
          </a:custGeom>
          <a:blipFill>
            <a:blip r:embed="rId9"/>
            <a:stretch>
              <a:fillRect/>
            </a:stretch>
          </a:blipFill>
        </p:spPr>
        <p:txBody>
          <a:bodyPr/>
          <a:lstStyle/>
          <a:p>
            <a:endParaRPr lang="zh-CN" altLang="en-US"/>
          </a:p>
        </p:txBody>
      </p:sp>
      <p:grpSp>
        <p:nvGrpSpPr>
          <p:cNvPr id="11" name="Group 11"/>
          <p:cNvGrpSpPr/>
          <p:nvPr/>
        </p:nvGrpSpPr>
        <p:grpSpPr>
          <a:xfrm>
            <a:off x="5175031" y="882678"/>
            <a:ext cx="6943205" cy="359525"/>
            <a:chOff x="0" y="0"/>
            <a:chExt cx="1828663" cy="94690"/>
          </a:xfrm>
        </p:grpSpPr>
        <p:sp>
          <p:nvSpPr>
            <p:cNvPr id="12" name="Freeform 12"/>
            <p:cNvSpPr/>
            <p:nvPr/>
          </p:nvSpPr>
          <p:spPr>
            <a:xfrm>
              <a:off x="0" y="0"/>
              <a:ext cx="1828663" cy="94690"/>
            </a:xfrm>
            <a:custGeom>
              <a:avLst/>
              <a:gdLst/>
              <a:ahLst/>
              <a:cxnLst/>
              <a:rect l="l" t="t" r="r" b="b"/>
              <a:pathLst>
                <a:path w="1828663" h="94690">
                  <a:moveTo>
                    <a:pt x="0" y="0"/>
                  </a:moveTo>
                  <a:lnTo>
                    <a:pt x="1828663" y="0"/>
                  </a:lnTo>
                  <a:lnTo>
                    <a:pt x="1828663" y="94690"/>
                  </a:lnTo>
                  <a:lnTo>
                    <a:pt x="0" y="94690"/>
                  </a:lnTo>
                  <a:close/>
                </a:path>
              </a:pathLst>
            </a:custGeom>
            <a:solidFill>
              <a:srgbClr val="FFF234">
                <a:alpha val="46667"/>
              </a:srgbClr>
            </a:solidFill>
          </p:spPr>
          <p:txBody>
            <a:bodyPr/>
            <a:lstStyle/>
            <a:p>
              <a:endParaRPr lang="zh-CN" altLang="en-US"/>
            </a:p>
          </p:txBody>
        </p:sp>
        <p:sp>
          <p:nvSpPr>
            <p:cNvPr id="13" name="TextBox 13"/>
            <p:cNvSpPr txBox="1"/>
            <p:nvPr/>
          </p:nvSpPr>
          <p:spPr>
            <a:xfrm>
              <a:off x="0" y="-28575"/>
              <a:ext cx="1828663" cy="123265"/>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7691202" y="1699403"/>
            <a:ext cx="2824398" cy="476250"/>
          </a:xfrm>
          <a:prstGeom prst="rect">
            <a:avLst/>
          </a:prstGeom>
        </p:spPr>
        <p:txBody>
          <a:bodyPr wrap="square" lIns="0" tIns="0" rIns="0" bIns="0" rtlCol="0" anchor="t">
            <a:spAutoFit/>
          </a:bodyPr>
          <a:lstStyle/>
          <a:p>
            <a:pPr algn="ctr">
              <a:lnSpc>
                <a:spcPts val="3899"/>
              </a:lnSpc>
              <a:spcBef>
                <a:spcPct val="0"/>
              </a:spcBef>
            </a:pPr>
            <a:r>
              <a:rPr lang="en-US" sz="2999" dirty="0">
                <a:solidFill>
                  <a:srgbClr val="000000"/>
                </a:solidFill>
                <a:latin typeface="Oswald Bold"/>
              </a:rPr>
              <a:t>training data.CSV</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5" name="Freeform 5"/>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7" name="Group 7"/>
          <p:cNvGrpSpPr/>
          <p:nvPr/>
        </p:nvGrpSpPr>
        <p:grpSpPr>
          <a:xfrm>
            <a:off x="1774426" y="3206190"/>
            <a:ext cx="3474003" cy="647719"/>
            <a:chOff x="0" y="0"/>
            <a:chExt cx="914964" cy="170593"/>
          </a:xfrm>
        </p:grpSpPr>
        <p:sp>
          <p:nvSpPr>
            <p:cNvPr id="8" name="Freeform 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zh-CN" altLang="en-US"/>
            </a:p>
          </p:txBody>
        </p:sp>
        <p:sp>
          <p:nvSpPr>
            <p:cNvPr id="9" name="TextBox 9"/>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MODEL</a:t>
              </a:r>
            </a:p>
          </p:txBody>
        </p:sp>
      </p:grpSp>
      <p:grpSp>
        <p:nvGrpSpPr>
          <p:cNvPr id="10" name="Group 10"/>
          <p:cNvGrpSpPr/>
          <p:nvPr/>
        </p:nvGrpSpPr>
        <p:grpSpPr>
          <a:xfrm>
            <a:off x="7529317"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zh-CN" alt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VOTE</a:t>
              </a:r>
            </a:p>
          </p:txBody>
        </p:sp>
      </p:grpSp>
      <p:grpSp>
        <p:nvGrpSpPr>
          <p:cNvPr id="13" name="Group 13"/>
          <p:cNvGrpSpPr/>
          <p:nvPr/>
        </p:nvGrpSpPr>
        <p:grpSpPr>
          <a:xfrm>
            <a:off x="13284209" y="3206190"/>
            <a:ext cx="3474003" cy="647719"/>
            <a:chOff x="0" y="0"/>
            <a:chExt cx="914964" cy="170593"/>
          </a:xfrm>
        </p:grpSpPr>
        <p:sp>
          <p:nvSpPr>
            <p:cNvPr id="14" name="Freeform 14"/>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zh-CN" altLang="en-US"/>
            </a:p>
          </p:txBody>
        </p:sp>
        <p:sp>
          <p:nvSpPr>
            <p:cNvPr id="15" name="TextBox 15"/>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^_^</a:t>
              </a:r>
            </a:p>
          </p:txBody>
        </p:sp>
      </p:grpSp>
      <p:sp>
        <p:nvSpPr>
          <p:cNvPr id="16" name="Freeform 1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7" name="Freeform 1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8" name="Freeform 18"/>
          <p:cNvSpPr/>
          <p:nvPr/>
        </p:nvSpPr>
        <p:spPr>
          <a:xfrm>
            <a:off x="8514981" y="5991263"/>
            <a:ext cx="1258038" cy="1258038"/>
          </a:xfrm>
          <a:custGeom>
            <a:avLst/>
            <a:gdLst/>
            <a:ahLst/>
            <a:cxnLst/>
            <a:rect l="l" t="t" r="r" b="b"/>
            <a:pathLst>
              <a:path w="1258038" h="1258038">
                <a:moveTo>
                  <a:pt x="0" y="0"/>
                </a:moveTo>
                <a:lnTo>
                  <a:pt x="1258038" y="0"/>
                </a:lnTo>
                <a:lnTo>
                  <a:pt x="1258038" y="1258038"/>
                </a:lnTo>
                <a:lnTo>
                  <a:pt x="0" y="1258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9" name="Freeform 19"/>
          <p:cNvSpPr/>
          <p:nvPr/>
        </p:nvSpPr>
        <p:spPr>
          <a:xfrm>
            <a:off x="5010404" y="7877837"/>
            <a:ext cx="1237756" cy="1237756"/>
          </a:xfrm>
          <a:custGeom>
            <a:avLst/>
            <a:gdLst/>
            <a:ahLst/>
            <a:cxnLst/>
            <a:rect l="l" t="t" r="r" b="b"/>
            <a:pathLst>
              <a:path w="1237756" h="1237756">
                <a:moveTo>
                  <a:pt x="0" y="0"/>
                </a:moveTo>
                <a:lnTo>
                  <a:pt x="1237757" y="0"/>
                </a:lnTo>
                <a:lnTo>
                  <a:pt x="1237757" y="1237756"/>
                </a:lnTo>
                <a:lnTo>
                  <a:pt x="0" y="12377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CN" altLang="en-US"/>
          </a:p>
        </p:txBody>
      </p:sp>
      <p:sp>
        <p:nvSpPr>
          <p:cNvPr id="20" name="TextBox 20"/>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RECOMMENDER SYSTEM</a:t>
            </a:r>
          </a:p>
        </p:txBody>
      </p:sp>
      <p:sp>
        <p:nvSpPr>
          <p:cNvPr id="21" name="TextBox 21"/>
          <p:cNvSpPr txBox="1"/>
          <p:nvPr/>
        </p:nvSpPr>
        <p:spPr>
          <a:xfrm>
            <a:off x="1830975" y="4045241"/>
            <a:ext cx="3360904" cy="2523744"/>
          </a:xfrm>
          <a:prstGeom prst="rect">
            <a:avLst/>
          </a:prstGeom>
        </p:spPr>
        <p:txBody>
          <a:bodyPr lIns="0" tIns="0" rIns="0" bIns="0" rtlCol="0" anchor="t">
            <a:spAutoFit/>
          </a:bodyPr>
          <a:lstStyle/>
          <a:p>
            <a:pPr marL="453393" lvl="1" indent="-226697">
              <a:lnSpc>
                <a:spcPts val="2898"/>
              </a:lnSpc>
              <a:buAutoNum type="arabicPeriod"/>
            </a:pPr>
            <a:r>
              <a:rPr lang="en-US" sz="2100" spc="205">
                <a:solidFill>
                  <a:srgbClr val="231F20"/>
                </a:solidFill>
                <a:latin typeface="DM Sans"/>
              </a:rPr>
              <a:t>Improving the accuracy of recommender systems</a:t>
            </a:r>
          </a:p>
          <a:p>
            <a:pPr marL="453393" lvl="1" indent="-226697">
              <a:lnSpc>
                <a:spcPts val="2898"/>
              </a:lnSpc>
              <a:spcBef>
                <a:spcPct val="0"/>
              </a:spcBef>
              <a:buAutoNum type="arabicPeriod"/>
            </a:pPr>
            <a:r>
              <a:rPr lang="en-US" sz="2100" spc="205">
                <a:solidFill>
                  <a:srgbClr val="231F20"/>
                </a:solidFill>
                <a:latin typeface="DM Sans"/>
              </a:rPr>
              <a:t>Overcoming the limitations of individual models</a:t>
            </a:r>
          </a:p>
        </p:txBody>
      </p:sp>
      <p:sp>
        <p:nvSpPr>
          <p:cNvPr id="22" name="TextBox 22"/>
          <p:cNvSpPr txBox="1"/>
          <p:nvPr/>
        </p:nvSpPr>
        <p:spPr>
          <a:xfrm>
            <a:off x="7449247" y="4045241"/>
            <a:ext cx="3634144" cy="1437894"/>
          </a:xfrm>
          <a:prstGeom prst="rect">
            <a:avLst/>
          </a:prstGeom>
        </p:spPr>
        <p:txBody>
          <a:bodyPr lIns="0" tIns="0" rIns="0" bIns="0" rtlCol="0" anchor="t">
            <a:spAutoFit/>
          </a:bodyPr>
          <a:lstStyle/>
          <a:p>
            <a:pPr marL="0" lvl="0" indent="0">
              <a:lnSpc>
                <a:spcPts val="2898"/>
              </a:lnSpc>
              <a:spcBef>
                <a:spcPct val="0"/>
              </a:spcBef>
            </a:pPr>
            <a:r>
              <a:rPr lang="en-US" sz="2100" spc="205">
                <a:solidFill>
                  <a:srgbClr val="231F20"/>
                </a:solidFill>
                <a:latin typeface="DM Sans"/>
              </a:rPr>
              <a:t>Combine different filters and decide the final prediction through voting</a:t>
            </a:r>
          </a:p>
        </p:txBody>
      </p:sp>
      <p:sp>
        <p:nvSpPr>
          <p:cNvPr id="23" name="TextBox 23"/>
          <p:cNvSpPr txBox="1"/>
          <p:nvPr/>
        </p:nvSpPr>
        <p:spPr>
          <a:xfrm>
            <a:off x="13340758" y="4045241"/>
            <a:ext cx="3360904" cy="3350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^_^</a:t>
            </a:r>
          </a:p>
        </p:txBody>
      </p:sp>
      <p:sp>
        <p:nvSpPr>
          <p:cNvPr id="24" name="TextBox 24"/>
          <p:cNvSpPr txBox="1"/>
          <p:nvPr/>
        </p:nvSpPr>
        <p:spPr>
          <a:xfrm>
            <a:off x="11049968" y="8301135"/>
            <a:ext cx="3217500" cy="432435"/>
          </a:xfrm>
          <a:prstGeom prst="rect">
            <a:avLst/>
          </a:prstGeom>
        </p:spPr>
        <p:txBody>
          <a:bodyPr lIns="0" tIns="0" rIns="0" bIns="0" rtlCol="0" anchor="t">
            <a:spAutoFit/>
          </a:bodyPr>
          <a:lstStyle/>
          <a:p>
            <a:pPr algn="ctr">
              <a:lnSpc>
                <a:spcPts val="3509"/>
              </a:lnSpc>
              <a:spcBef>
                <a:spcPct val="0"/>
              </a:spcBef>
            </a:pPr>
            <a:r>
              <a:rPr lang="en-US" sz="2699">
                <a:solidFill>
                  <a:srgbClr val="FFFFFF"/>
                </a:solidFill>
                <a:latin typeface="DM Sans Bold"/>
              </a:rPr>
              <a:t>^_^</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707344" y="3048808"/>
            <a:ext cx="5791559" cy="544560"/>
          </a:xfrm>
          <a:custGeom>
            <a:avLst/>
            <a:gdLst/>
            <a:ahLst/>
            <a:cxnLst/>
            <a:rect l="l" t="t" r="r" b="b"/>
            <a:pathLst>
              <a:path w="5791559" h="544560">
                <a:moveTo>
                  <a:pt x="0" y="0"/>
                </a:moveTo>
                <a:lnTo>
                  <a:pt x="5791559" y="0"/>
                </a:lnTo>
                <a:lnTo>
                  <a:pt x="5791559" y="544560"/>
                </a:lnTo>
                <a:lnTo>
                  <a:pt x="0" y="544560"/>
                </a:lnTo>
                <a:lnTo>
                  <a:pt x="0" y="0"/>
                </a:lnTo>
                <a:close/>
              </a:path>
            </a:pathLst>
          </a:custGeom>
          <a:blipFill>
            <a:blip r:embed="rId4"/>
            <a:stretch>
              <a:fillRect t="-4243" r="-50678" b="-21219"/>
            </a:stretch>
          </a:blipFill>
        </p:spPr>
        <p:txBody>
          <a:bodyPr/>
          <a:lstStyle/>
          <a:p>
            <a:endParaRPr lang="zh-CN" altLang="en-US"/>
          </a:p>
        </p:txBody>
      </p:sp>
      <p:sp>
        <p:nvSpPr>
          <p:cNvPr id="7" name="TextBox 7"/>
          <p:cNvSpPr txBox="1"/>
          <p:nvPr/>
        </p:nvSpPr>
        <p:spPr>
          <a:xfrm>
            <a:off x="-1685161" y="6302260"/>
            <a:ext cx="10469936" cy="36258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Bold"/>
              </a:rPr>
              <a:t>k-Nearest Neighbors (KNN)</a:t>
            </a:r>
          </a:p>
        </p:txBody>
      </p:sp>
      <p:sp>
        <p:nvSpPr>
          <p:cNvPr id="8" name="TextBox 8"/>
          <p:cNvSpPr txBox="1"/>
          <p:nvPr/>
        </p:nvSpPr>
        <p:spPr>
          <a:xfrm>
            <a:off x="9503225" y="6273685"/>
            <a:ext cx="10469936" cy="36258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Bold"/>
              </a:rPr>
              <a:t>Naive Bayes</a:t>
            </a:r>
          </a:p>
        </p:txBody>
      </p:sp>
      <p:sp>
        <p:nvSpPr>
          <p:cNvPr id="9" name="Freeform 9"/>
          <p:cNvSpPr/>
          <p:nvPr/>
        </p:nvSpPr>
        <p:spPr>
          <a:xfrm>
            <a:off x="730210" y="4948075"/>
            <a:ext cx="5768693" cy="545569"/>
          </a:xfrm>
          <a:custGeom>
            <a:avLst/>
            <a:gdLst/>
            <a:ahLst/>
            <a:cxnLst/>
            <a:rect l="l" t="t" r="r" b="b"/>
            <a:pathLst>
              <a:path w="5768693" h="545569">
                <a:moveTo>
                  <a:pt x="0" y="0"/>
                </a:moveTo>
                <a:lnTo>
                  <a:pt x="5768693" y="0"/>
                </a:lnTo>
                <a:lnTo>
                  <a:pt x="5768693" y="545568"/>
                </a:lnTo>
                <a:lnTo>
                  <a:pt x="0" y="545568"/>
                </a:lnTo>
                <a:lnTo>
                  <a:pt x="0" y="0"/>
                </a:lnTo>
                <a:close/>
              </a:path>
            </a:pathLst>
          </a:custGeom>
          <a:blipFill>
            <a:blip r:embed="rId5"/>
            <a:stretch>
              <a:fillRect l="-1904" t="-19532" r="-42486"/>
            </a:stretch>
          </a:blipFill>
        </p:spPr>
        <p:txBody>
          <a:bodyPr/>
          <a:lstStyle/>
          <a:p>
            <a:endParaRPr lang="zh-CN" altLang="en-US"/>
          </a:p>
        </p:txBody>
      </p:sp>
      <p:sp>
        <p:nvSpPr>
          <p:cNvPr id="10" name="Freeform 10"/>
          <p:cNvSpPr/>
          <p:nvPr/>
        </p:nvSpPr>
        <p:spPr>
          <a:xfrm>
            <a:off x="707344" y="6941070"/>
            <a:ext cx="5684926" cy="544560"/>
          </a:xfrm>
          <a:custGeom>
            <a:avLst/>
            <a:gdLst/>
            <a:ahLst/>
            <a:cxnLst/>
            <a:rect l="l" t="t" r="r" b="b"/>
            <a:pathLst>
              <a:path w="5684926" h="544560">
                <a:moveTo>
                  <a:pt x="0" y="0"/>
                </a:moveTo>
                <a:lnTo>
                  <a:pt x="5684926" y="0"/>
                </a:lnTo>
                <a:lnTo>
                  <a:pt x="5684926" y="544559"/>
                </a:lnTo>
                <a:lnTo>
                  <a:pt x="0" y="544559"/>
                </a:lnTo>
                <a:lnTo>
                  <a:pt x="0" y="0"/>
                </a:lnTo>
                <a:close/>
              </a:path>
            </a:pathLst>
          </a:custGeom>
          <a:blipFill>
            <a:blip r:embed="rId6"/>
            <a:stretch>
              <a:fillRect l="-2220" t="-947" r="-2685" b="-9675"/>
            </a:stretch>
          </a:blipFill>
        </p:spPr>
        <p:txBody>
          <a:bodyPr/>
          <a:lstStyle/>
          <a:p>
            <a:endParaRPr lang="zh-CN" altLang="en-US"/>
          </a:p>
        </p:txBody>
      </p:sp>
      <p:sp>
        <p:nvSpPr>
          <p:cNvPr id="11" name="Freeform 11"/>
          <p:cNvSpPr/>
          <p:nvPr/>
        </p:nvSpPr>
        <p:spPr>
          <a:xfrm>
            <a:off x="707344" y="9062875"/>
            <a:ext cx="5791559" cy="519180"/>
          </a:xfrm>
          <a:custGeom>
            <a:avLst/>
            <a:gdLst/>
            <a:ahLst/>
            <a:cxnLst/>
            <a:rect l="l" t="t" r="r" b="b"/>
            <a:pathLst>
              <a:path w="5791559" h="519180">
                <a:moveTo>
                  <a:pt x="0" y="0"/>
                </a:moveTo>
                <a:lnTo>
                  <a:pt x="5791559" y="0"/>
                </a:lnTo>
                <a:lnTo>
                  <a:pt x="5791559" y="519179"/>
                </a:lnTo>
                <a:lnTo>
                  <a:pt x="0" y="519179"/>
                </a:lnTo>
                <a:lnTo>
                  <a:pt x="0" y="0"/>
                </a:lnTo>
                <a:close/>
              </a:path>
            </a:pathLst>
          </a:custGeom>
          <a:blipFill>
            <a:blip r:embed="rId7"/>
            <a:stretch>
              <a:fillRect l="-2512" r="-276" b="-15821"/>
            </a:stretch>
          </a:blipFill>
        </p:spPr>
        <p:txBody>
          <a:bodyPr/>
          <a:lstStyle/>
          <a:p>
            <a:endParaRPr lang="zh-CN" altLang="en-US"/>
          </a:p>
        </p:txBody>
      </p:sp>
      <p:sp>
        <p:nvSpPr>
          <p:cNvPr id="12" name="Freeform 12"/>
          <p:cNvSpPr/>
          <p:nvPr/>
        </p:nvSpPr>
        <p:spPr>
          <a:xfrm>
            <a:off x="12082665" y="3008362"/>
            <a:ext cx="5791559" cy="585006"/>
          </a:xfrm>
          <a:custGeom>
            <a:avLst/>
            <a:gdLst/>
            <a:ahLst/>
            <a:cxnLst/>
            <a:rect l="l" t="t" r="r" b="b"/>
            <a:pathLst>
              <a:path w="5791559" h="585006">
                <a:moveTo>
                  <a:pt x="0" y="0"/>
                </a:moveTo>
                <a:lnTo>
                  <a:pt x="5791559" y="0"/>
                </a:lnTo>
                <a:lnTo>
                  <a:pt x="5791559" y="585006"/>
                </a:lnTo>
                <a:lnTo>
                  <a:pt x="0" y="585006"/>
                </a:lnTo>
                <a:lnTo>
                  <a:pt x="0" y="0"/>
                </a:lnTo>
                <a:close/>
              </a:path>
            </a:pathLst>
          </a:custGeom>
          <a:blipFill>
            <a:blip r:embed="rId8"/>
            <a:stretch>
              <a:fillRect/>
            </a:stretch>
          </a:blipFill>
        </p:spPr>
        <p:txBody>
          <a:bodyPr/>
          <a:lstStyle/>
          <a:p>
            <a:endParaRPr lang="zh-CN" altLang="en-US"/>
          </a:p>
        </p:txBody>
      </p:sp>
      <p:sp>
        <p:nvSpPr>
          <p:cNvPr id="13" name="Freeform 13"/>
          <p:cNvSpPr/>
          <p:nvPr/>
        </p:nvSpPr>
        <p:spPr>
          <a:xfrm>
            <a:off x="12082665" y="4878378"/>
            <a:ext cx="5791559" cy="614256"/>
          </a:xfrm>
          <a:custGeom>
            <a:avLst/>
            <a:gdLst/>
            <a:ahLst/>
            <a:cxnLst/>
            <a:rect l="l" t="t" r="r" b="b"/>
            <a:pathLst>
              <a:path w="5791559" h="614256">
                <a:moveTo>
                  <a:pt x="0" y="0"/>
                </a:moveTo>
                <a:lnTo>
                  <a:pt x="5791559" y="0"/>
                </a:lnTo>
                <a:lnTo>
                  <a:pt x="5791559" y="614257"/>
                </a:lnTo>
                <a:lnTo>
                  <a:pt x="0" y="614257"/>
                </a:lnTo>
                <a:lnTo>
                  <a:pt x="0" y="0"/>
                </a:lnTo>
                <a:close/>
              </a:path>
            </a:pathLst>
          </a:custGeom>
          <a:blipFill>
            <a:blip r:embed="rId9"/>
            <a:stretch>
              <a:fillRect/>
            </a:stretch>
          </a:blipFill>
        </p:spPr>
        <p:txBody>
          <a:bodyPr/>
          <a:lstStyle/>
          <a:p>
            <a:endParaRPr lang="zh-CN" altLang="en-US"/>
          </a:p>
        </p:txBody>
      </p:sp>
      <p:sp>
        <p:nvSpPr>
          <p:cNvPr id="14" name="Freeform 14"/>
          <p:cNvSpPr/>
          <p:nvPr/>
        </p:nvSpPr>
        <p:spPr>
          <a:xfrm>
            <a:off x="12082665" y="6976748"/>
            <a:ext cx="5791559" cy="508882"/>
          </a:xfrm>
          <a:custGeom>
            <a:avLst/>
            <a:gdLst/>
            <a:ahLst/>
            <a:cxnLst/>
            <a:rect l="l" t="t" r="r" b="b"/>
            <a:pathLst>
              <a:path w="5791559" h="508882">
                <a:moveTo>
                  <a:pt x="0" y="0"/>
                </a:moveTo>
                <a:lnTo>
                  <a:pt x="5791559" y="0"/>
                </a:lnTo>
                <a:lnTo>
                  <a:pt x="5791559" y="508881"/>
                </a:lnTo>
                <a:lnTo>
                  <a:pt x="0" y="508881"/>
                </a:lnTo>
                <a:lnTo>
                  <a:pt x="0" y="0"/>
                </a:lnTo>
                <a:close/>
              </a:path>
            </a:pathLst>
          </a:custGeom>
          <a:blipFill>
            <a:blip r:embed="rId10"/>
            <a:stretch>
              <a:fillRect/>
            </a:stretch>
          </a:blipFill>
        </p:spPr>
        <p:txBody>
          <a:bodyPr/>
          <a:lstStyle/>
          <a:p>
            <a:endParaRPr lang="zh-CN" altLang="en-US"/>
          </a:p>
        </p:txBody>
      </p:sp>
      <p:sp>
        <p:nvSpPr>
          <p:cNvPr id="15" name="Freeform 15"/>
          <p:cNvSpPr/>
          <p:nvPr/>
        </p:nvSpPr>
        <p:spPr>
          <a:xfrm>
            <a:off x="6142720" y="5924705"/>
            <a:ext cx="6152021" cy="544560"/>
          </a:xfrm>
          <a:custGeom>
            <a:avLst/>
            <a:gdLst/>
            <a:ahLst/>
            <a:cxnLst/>
            <a:rect l="l" t="t" r="r" b="b"/>
            <a:pathLst>
              <a:path w="6152021" h="544560">
                <a:moveTo>
                  <a:pt x="0" y="0"/>
                </a:moveTo>
                <a:lnTo>
                  <a:pt x="6152020" y="0"/>
                </a:lnTo>
                <a:lnTo>
                  <a:pt x="6152020" y="544560"/>
                </a:lnTo>
                <a:lnTo>
                  <a:pt x="0" y="544560"/>
                </a:lnTo>
                <a:lnTo>
                  <a:pt x="0" y="0"/>
                </a:lnTo>
                <a:close/>
              </a:path>
            </a:pathLst>
          </a:custGeom>
          <a:blipFill>
            <a:blip r:embed="rId11"/>
            <a:stretch>
              <a:fillRect t="-1313" r="-3386" b="-1313"/>
            </a:stretch>
          </a:blipFill>
        </p:spPr>
        <p:txBody>
          <a:bodyPr/>
          <a:lstStyle/>
          <a:p>
            <a:endParaRPr lang="zh-CN" altLang="en-US"/>
          </a:p>
        </p:txBody>
      </p:sp>
      <p:sp>
        <p:nvSpPr>
          <p:cNvPr id="16" name="Freeform 16"/>
          <p:cNvSpPr/>
          <p:nvPr/>
        </p:nvSpPr>
        <p:spPr>
          <a:xfrm>
            <a:off x="12082665" y="9074320"/>
            <a:ext cx="5791559" cy="533114"/>
          </a:xfrm>
          <a:custGeom>
            <a:avLst/>
            <a:gdLst/>
            <a:ahLst/>
            <a:cxnLst/>
            <a:rect l="l" t="t" r="r" b="b"/>
            <a:pathLst>
              <a:path w="5791559" h="533114">
                <a:moveTo>
                  <a:pt x="0" y="0"/>
                </a:moveTo>
                <a:lnTo>
                  <a:pt x="5791559" y="0"/>
                </a:lnTo>
                <a:lnTo>
                  <a:pt x="5791559" y="533115"/>
                </a:lnTo>
                <a:lnTo>
                  <a:pt x="0" y="533115"/>
                </a:lnTo>
                <a:lnTo>
                  <a:pt x="0" y="0"/>
                </a:lnTo>
                <a:close/>
              </a:path>
            </a:pathLst>
          </a:custGeom>
          <a:blipFill>
            <a:blip r:embed="rId12"/>
            <a:stretch>
              <a:fillRect/>
            </a:stretch>
          </a:blipFill>
        </p:spPr>
        <p:txBody>
          <a:bodyPr/>
          <a:lstStyle/>
          <a:p>
            <a:endParaRPr lang="zh-CN" altLang="en-US"/>
          </a:p>
        </p:txBody>
      </p:sp>
      <p:grpSp>
        <p:nvGrpSpPr>
          <p:cNvPr id="17" name="Group 17"/>
          <p:cNvGrpSpPr/>
          <p:nvPr/>
        </p:nvGrpSpPr>
        <p:grpSpPr>
          <a:xfrm>
            <a:off x="1403577" y="2230158"/>
            <a:ext cx="4466013" cy="693690"/>
            <a:chOff x="0" y="0"/>
            <a:chExt cx="1176234" cy="182700"/>
          </a:xfrm>
        </p:grpSpPr>
        <p:sp>
          <p:nvSpPr>
            <p:cNvPr id="18" name="Freeform 18"/>
            <p:cNvSpPr/>
            <p:nvPr/>
          </p:nvSpPr>
          <p:spPr>
            <a:xfrm>
              <a:off x="0" y="0"/>
              <a:ext cx="1176234" cy="182700"/>
            </a:xfrm>
            <a:custGeom>
              <a:avLst/>
              <a:gdLst/>
              <a:ahLst/>
              <a:cxnLst/>
              <a:rect l="l" t="t" r="r" b="b"/>
              <a:pathLst>
                <a:path w="1176234" h="182700">
                  <a:moveTo>
                    <a:pt x="0" y="0"/>
                  </a:moveTo>
                  <a:lnTo>
                    <a:pt x="1176234" y="0"/>
                  </a:lnTo>
                  <a:lnTo>
                    <a:pt x="1176234" y="182700"/>
                  </a:lnTo>
                  <a:lnTo>
                    <a:pt x="0" y="182700"/>
                  </a:lnTo>
                  <a:close/>
                </a:path>
              </a:pathLst>
            </a:custGeom>
            <a:solidFill>
              <a:srgbClr val="FFF234"/>
            </a:solidFill>
          </p:spPr>
          <p:txBody>
            <a:bodyPr/>
            <a:lstStyle/>
            <a:p>
              <a:endParaRPr lang="zh-CN" altLang="en-US"/>
            </a:p>
          </p:txBody>
        </p:sp>
        <p:sp>
          <p:nvSpPr>
            <p:cNvPr id="19" name="TextBox 19"/>
            <p:cNvSpPr txBox="1"/>
            <p:nvPr/>
          </p:nvSpPr>
          <p:spPr>
            <a:xfrm>
              <a:off x="0" y="-28575"/>
              <a:ext cx="1176234" cy="211275"/>
            </a:xfrm>
            <a:prstGeom prst="rect">
              <a:avLst/>
            </a:prstGeom>
          </p:spPr>
          <p:txBody>
            <a:bodyPr lIns="50800" tIns="50800" rIns="50800" bIns="50800" rtlCol="0" anchor="ctr"/>
            <a:lstStyle/>
            <a:p>
              <a:pPr algn="ctr">
                <a:lnSpc>
                  <a:spcPts val="2859"/>
                </a:lnSpc>
              </a:pPr>
              <a:r>
                <a:rPr lang="en-US" sz="2199">
                  <a:solidFill>
                    <a:srgbClr val="000000"/>
                  </a:solidFill>
                  <a:latin typeface="DM Sans Bold"/>
                </a:rPr>
                <a:t>Support Vector Classifier (SVC)</a:t>
              </a:r>
            </a:p>
          </p:txBody>
        </p:sp>
      </p:grpSp>
      <p:grpSp>
        <p:nvGrpSpPr>
          <p:cNvPr id="20" name="Group 20"/>
          <p:cNvGrpSpPr/>
          <p:nvPr/>
        </p:nvGrpSpPr>
        <p:grpSpPr>
          <a:xfrm>
            <a:off x="1918966" y="3963410"/>
            <a:ext cx="3435235" cy="693690"/>
            <a:chOff x="0" y="0"/>
            <a:chExt cx="904753" cy="182700"/>
          </a:xfrm>
        </p:grpSpPr>
        <p:sp>
          <p:nvSpPr>
            <p:cNvPr id="21" name="Freeform 21"/>
            <p:cNvSpPr/>
            <p:nvPr/>
          </p:nvSpPr>
          <p:spPr>
            <a:xfrm>
              <a:off x="0" y="0"/>
              <a:ext cx="904753" cy="182700"/>
            </a:xfrm>
            <a:custGeom>
              <a:avLst/>
              <a:gdLst/>
              <a:ahLst/>
              <a:cxnLst/>
              <a:rect l="l" t="t" r="r" b="b"/>
              <a:pathLst>
                <a:path w="904753" h="182700">
                  <a:moveTo>
                    <a:pt x="0" y="0"/>
                  </a:moveTo>
                  <a:lnTo>
                    <a:pt x="904753" y="0"/>
                  </a:lnTo>
                  <a:lnTo>
                    <a:pt x="904753" y="182700"/>
                  </a:lnTo>
                  <a:lnTo>
                    <a:pt x="0" y="182700"/>
                  </a:lnTo>
                  <a:close/>
                </a:path>
              </a:pathLst>
            </a:custGeom>
            <a:solidFill>
              <a:srgbClr val="FFF234"/>
            </a:solidFill>
          </p:spPr>
          <p:txBody>
            <a:bodyPr/>
            <a:lstStyle/>
            <a:p>
              <a:endParaRPr lang="zh-CN" altLang="en-US"/>
            </a:p>
          </p:txBody>
        </p:sp>
        <p:sp>
          <p:nvSpPr>
            <p:cNvPr id="22" name="TextBox 22"/>
            <p:cNvSpPr txBox="1"/>
            <p:nvPr/>
          </p:nvSpPr>
          <p:spPr>
            <a:xfrm>
              <a:off x="0" y="-28575"/>
              <a:ext cx="904753" cy="211275"/>
            </a:xfrm>
            <a:prstGeom prst="rect">
              <a:avLst/>
            </a:prstGeom>
          </p:spPr>
          <p:txBody>
            <a:bodyPr lIns="50800" tIns="50800" rIns="50800" bIns="50800" rtlCol="0" anchor="ctr"/>
            <a:lstStyle/>
            <a:p>
              <a:pPr algn="ctr">
                <a:lnSpc>
                  <a:spcPts val="2859"/>
                </a:lnSpc>
              </a:pPr>
              <a:r>
                <a:rPr lang="en-US" sz="2199">
                  <a:solidFill>
                    <a:srgbClr val="000000"/>
                  </a:solidFill>
                  <a:latin typeface="DM Sans Bold"/>
                </a:rPr>
                <a:t>Logistic Regression (LR)</a:t>
              </a:r>
            </a:p>
          </p:txBody>
        </p:sp>
      </p:grpSp>
      <p:grpSp>
        <p:nvGrpSpPr>
          <p:cNvPr id="23" name="Group 23"/>
          <p:cNvGrpSpPr/>
          <p:nvPr/>
        </p:nvGrpSpPr>
        <p:grpSpPr>
          <a:xfrm>
            <a:off x="8442029" y="5017426"/>
            <a:ext cx="2030020" cy="802186"/>
            <a:chOff x="0" y="-28575"/>
            <a:chExt cx="534656" cy="211275"/>
          </a:xfrm>
        </p:grpSpPr>
        <p:sp>
          <p:nvSpPr>
            <p:cNvPr id="24" name="Freeform 24"/>
            <p:cNvSpPr/>
            <p:nvPr/>
          </p:nvSpPr>
          <p:spPr>
            <a:xfrm>
              <a:off x="0" y="0"/>
              <a:ext cx="506290" cy="182700"/>
            </a:xfrm>
            <a:custGeom>
              <a:avLst/>
              <a:gdLst/>
              <a:ahLst/>
              <a:cxnLst/>
              <a:rect l="l" t="t" r="r" b="b"/>
              <a:pathLst>
                <a:path w="506290" h="182700">
                  <a:moveTo>
                    <a:pt x="0" y="0"/>
                  </a:moveTo>
                  <a:lnTo>
                    <a:pt x="506290" y="0"/>
                  </a:lnTo>
                  <a:lnTo>
                    <a:pt x="506290" y="182700"/>
                  </a:lnTo>
                  <a:lnTo>
                    <a:pt x="0" y="182700"/>
                  </a:lnTo>
                  <a:close/>
                </a:path>
              </a:pathLst>
            </a:custGeom>
            <a:solidFill>
              <a:srgbClr val="FFF234"/>
            </a:solidFill>
            <a:ln cap="sq">
              <a:noFill/>
              <a:prstDash val="solid"/>
              <a:miter/>
            </a:ln>
          </p:spPr>
          <p:txBody>
            <a:bodyPr/>
            <a:lstStyle/>
            <a:p>
              <a:endParaRPr lang="zh-CN" altLang="en-US"/>
            </a:p>
          </p:txBody>
        </p:sp>
        <p:sp>
          <p:nvSpPr>
            <p:cNvPr id="25" name="TextBox 25"/>
            <p:cNvSpPr txBox="1"/>
            <p:nvPr/>
          </p:nvSpPr>
          <p:spPr>
            <a:xfrm>
              <a:off x="0" y="-28575"/>
              <a:ext cx="534656" cy="211275"/>
            </a:xfrm>
            <a:prstGeom prst="rect">
              <a:avLst/>
            </a:prstGeom>
          </p:spPr>
          <p:txBody>
            <a:bodyPr lIns="50800" tIns="50800" rIns="50800" bIns="50800" rtlCol="0" anchor="ctr"/>
            <a:lstStyle/>
            <a:p>
              <a:pPr marL="0" lvl="0" indent="0" algn="ctr">
                <a:lnSpc>
                  <a:spcPts val="2859"/>
                </a:lnSpc>
                <a:spcBef>
                  <a:spcPct val="0"/>
                </a:spcBef>
              </a:pPr>
              <a:r>
                <a:rPr lang="en-US" sz="2199" u="none" strike="noStrike" dirty="0" err="1">
                  <a:solidFill>
                    <a:srgbClr val="000000"/>
                  </a:solidFill>
                  <a:latin typeface="DM Sans Bold"/>
                </a:rPr>
                <a:t>MLPClassifier</a:t>
              </a:r>
              <a:endParaRPr lang="en-US" sz="2199" u="none" strike="noStrike" dirty="0">
                <a:solidFill>
                  <a:srgbClr val="000000"/>
                </a:solidFill>
                <a:latin typeface="DM Sans Bold"/>
              </a:endParaRPr>
            </a:p>
          </p:txBody>
        </p:sp>
      </p:grpSp>
      <p:grpSp>
        <p:nvGrpSpPr>
          <p:cNvPr id="26" name="Group 26"/>
          <p:cNvGrpSpPr/>
          <p:nvPr/>
        </p:nvGrpSpPr>
        <p:grpSpPr>
          <a:xfrm>
            <a:off x="1918966" y="7933304"/>
            <a:ext cx="3261683" cy="856539"/>
            <a:chOff x="0" y="0"/>
            <a:chExt cx="859044" cy="225590"/>
          </a:xfrm>
        </p:grpSpPr>
        <p:sp>
          <p:nvSpPr>
            <p:cNvPr id="27" name="Freeform 27"/>
            <p:cNvSpPr/>
            <p:nvPr/>
          </p:nvSpPr>
          <p:spPr>
            <a:xfrm>
              <a:off x="0" y="0"/>
              <a:ext cx="859044" cy="225590"/>
            </a:xfrm>
            <a:custGeom>
              <a:avLst/>
              <a:gdLst/>
              <a:ahLst/>
              <a:cxnLst/>
              <a:rect l="l" t="t" r="r" b="b"/>
              <a:pathLst>
                <a:path w="859044" h="225590">
                  <a:moveTo>
                    <a:pt x="0" y="0"/>
                  </a:moveTo>
                  <a:lnTo>
                    <a:pt x="859044" y="0"/>
                  </a:lnTo>
                  <a:lnTo>
                    <a:pt x="859044" y="225590"/>
                  </a:lnTo>
                  <a:lnTo>
                    <a:pt x="0" y="225590"/>
                  </a:lnTo>
                  <a:close/>
                </a:path>
              </a:pathLst>
            </a:custGeom>
            <a:solidFill>
              <a:srgbClr val="FFF234"/>
            </a:solidFill>
            <a:ln cap="sq">
              <a:noFill/>
              <a:prstDash val="solid"/>
              <a:miter/>
            </a:ln>
          </p:spPr>
          <p:txBody>
            <a:bodyPr/>
            <a:lstStyle/>
            <a:p>
              <a:endParaRPr lang="zh-CN" altLang="en-US"/>
            </a:p>
          </p:txBody>
        </p:sp>
        <p:sp>
          <p:nvSpPr>
            <p:cNvPr id="28" name="TextBox 28"/>
            <p:cNvSpPr txBox="1"/>
            <p:nvPr/>
          </p:nvSpPr>
          <p:spPr>
            <a:xfrm>
              <a:off x="0" y="-28575"/>
              <a:ext cx="859044" cy="254165"/>
            </a:xfrm>
            <a:prstGeom prst="rect">
              <a:avLst/>
            </a:prstGeom>
          </p:spPr>
          <p:txBody>
            <a:bodyPr lIns="50800" tIns="50800" rIns="50800" bIns="50800" rtlCol="0" anchor="ctr"/>
            <a:lstStyle/>
            <a:p>
              <a:pPr marL="0" lvl="0" indent="0" algn="ctr">
                <a:lnSpc>
                  <a:spcPts val="2859"/>
                </a:lnSpc>
                <a:spcBef>
                  <a:spcPct val="0"/>
                </a:spcBef>
              </a:pPr>
              <a:r>
                <a:rPr lang="en-US" sz="2199" u="none" strike="noStrike">
                  <a:solidFill>
                    <a:srgbClr val="000000"/>
                  </a:solidFill>
                  <a:latin typeface="DM Sans Bold"/>
                </a:rPr>
                <a:t>DecisionTree Classifier</a:t>
              </a:r>
            </a:p>
          </p:txBody>
        </p:sp>
      </p:grpSp>
      <p:grpSp>
        <p:nvGrpSpPr>
          <p:cNvPr id="29" name="Group 29"/>
          <p:cNvGrpSpPr/>
          <p:nvPr/>
        </p:nvGrpSpPr>
        <p:grpSpPr>
          <a:xfrm>
            <a:off x="13513399" y="3881986"/>
            <a:ext cx="2670464" cy="856539"/>
            <a:chOff x="0" y="0"/>
            <a:chExt cx="703332" cy="225590"/>
          </a:xfrm>
        </p:grpSpPr>
        <p:sp>
          <p:nvSpPr>
            <p:cNvPr id="30" name="Freeform 30"/>
            <p:cNvSpPr/>
            <p:nvPr/>
          </p:nvSpPr>
          <p:spPr>
            <a:xfrm>
              <a:off x="0" y="0"/>
              <a:ext cx="703332" cy="225590"/>
            </a:xfrm>
            <a:custGeom>
              <a:avLst/>
              <a:gdLst/>
              <a:ahLst/>
              <a:cxnLst/>
              <a:rect l="l" t="t" r="r" b="b"/>
              <a:pathLst>
                <a:path w="703332" h="225590">
                  <a:moveTo>
                    <a:pt x="0" y="0"/>
                  </a:moveTo>
                  <a:lnTo>
                    <a:pt x="703332" y="0"/>
                  </a:lnTo>
                  <a:lnTo>
                    <a:pt x="703332" y="225590"/>
                  </a:lnTo>
                  <a:lnTo>
                    <a:pt x="0" y="225590"/>
                  </a:lnTo>
                  <a:close/>
                </a:path>
              </a:pathLst>
            </a:custGeom>
            <a:solidFill>
              <a:srgbClr val="FFF234"/>
            </a:solidFill>
            <a:ln cap="sq">
              <a:noFill/>
              <a:prstDash val="solid"/>
              <a:miter/>
            </a:ln>
          </p:spPr>
          <p:txBody>
            <a:bodyPr/>
            <a:lstStyle/>
            <a:p>
              <a:endParaRPr lang="zh-CN" altLang="en-US"/>
            </a:p>
          </p:txBody>
        </p:sp>
        <p:sp>
          <p:nvSpPr>
            <p:cNvPr id="31" name="TextBox 31"/>
            <p:cNvSpPr txBox="1"/>
            <p:nvPr/>
          </p:nvSpPr>
          <p:spPr>
            <a:xfrm>
              <a:off x="0" y="-28575"/>
              <a:ext cx="703332" cy="254165"/>
            </a:xfrm>
            <a:prstGeom prst="rect">
              <a:avLst/>
            </a:prstGeom>
          </p:spPr>
          <p:txBody>
            <a:bodyPr lIns="50800" tIns="50800" rIns="50800" bIns="50800" rtlCol="0" anchor="ctr"/>
            <a:lstStyle/>
            <a:p>
              <a:pPr marL="0" lvl="0" indent="0" algn="ctr">
                <a:lnSpc>
                  <a:spcPts val="2859"/>
                </a:lnSpc>
                <a:spcBef>
                  <a:spcPct val="0"/>
                </a:spcBef>
              </a:pPr>
              <a:r>
                <a:rPr lang="en-US" sz="2199" u="none" strike="noStrike">
                  <a:solidFill>
                    <a:srgbClr val="000000"/>
                  </a:solidFill>
                  <a:latin typeface="DM Sans Bold"/>
                </a:rPr>
                <a:t>Gradient Boosting</a:t>
              </a:r>
            </a:p>
          </p:txBody>
        </p:sp>
      </p:grpSp>
      <p:grpSp>
        <p:nvGrpSpPr>
          <p:cNvPr id="32" name="Group 32"/>
          <p:cNvGrpSpPr/>
          <p:nvPr/>
        </p:nvGrpSpPr>
        <p:grpSpPr>
          <a:xfrm>
            <a:off x="14274980" y="8096153"/>
            <a:ext cx="1406929" cy="693690"/>
            <a:chOff x="0" y="0"/>
            <a:chExt cx="370549" cy="182700"/>
          </a:xfrm>
        </p:grpSpPr>
        <p:sp>
          <p:nvSpPr>
            <p:cNvPr id="33" name="Freeform 33"/>
            <p:cNvSpPr/>
            <p:nvPr/>
          </p:nvSpPr>
          <p:spPr>
            <a:xfrm>
              <a:off x="0" y="0"/>
              <a:ext cx="370549" cy="182700"/>
            </a:xfrm>
            <a:custGeom>
              <a:avLst/>
              <a:gdLst/>
              <a:ahLst/>
              <a:cxnLst/>
              <a:rect l="l" t="t" r="r" b="b"/>
              <a:pathLst>
                <a:path w="370549" h="182700">
                  <a:moveTo>
                    <a:pt x="0" y="0"/>
                  </a:moveTo>
                  <a:lnTo>
                    <a:pt x="370549" y="0"/>
                  </a:lnTo>
                  <a:lnTo>
                    <a:pt x="370549" y="182700"/>
                  </a:lnTo>
                  <a:lnTo>
                    <a:pt x="0" y="182700"/>
                  </a:lnTo>
                  <a:close/>
                </a:path>
              </a:pathLst>
            </a:custGeom>
            <a:solidFill>
              <a:srgbClr val="FFF234"/>
            </a:solidFill>
            <a:ln cap="sq">
              <a:noFill/>
              <a:prstDash val="solid"/>
              <a:miter/>
            </a:ln>
          </p:spPr>
          <p:txBody>
            <a:bodyPr/>
            <a:lstStyle/>
            <a:p>
              <a:endParaRPr lang="zh-CN" altLang="en-US"/>
            </a:p>
          </p:txBody>
        </p:sp>
        <p:sp>
          <p:nvSpPr>
            <p:cNvPr id="34" name="TextBox 34"/>
            <p:cNvSpPr txBox="1"/>
            <p:nvPr/>
          </p:nvSpPr>
          <p:spPr>
            <a:xfrm>
              <a:off x="0" y="-28575"/>
              <a:ext cx="370549" cy="211275"/>
            </a:xfrm>
            <a:prstGeom prst="rect">
              <a:avLst/>
            </a:prstGeom>
          </p:spPr>
          <p:txBody>
            <a:bodyPr lIns="50800" tIns="50800" rIns="50800" bIns="50800" rtlCol="0" anchor="ctr"/>
            <a:lstStyle/>
            <a:p>
              <a:pPr marL="0" lvl="0" indent="0" algn="ctr">
                <a:lnSpc>
                  <a:spcPts val="2859"/>
                </a:lnSpc>
                <a:spcBef>
                  <a:spcPct val="0"/>
                </a:spcBef>
              </a:pPr>
              <a:r>
                <a:rPr lang="en-US" sz="2199" u="none" strike="noStrike">
                  <a:solidFill>
                    <a:srgbClr val="000000"/>
                  </a:solidFill>
                  <a:latin typeface="DM Sans Bold"/>
                </a:rPr>
                <a:t>XGBoost</a:t>
              </a:r>
            </a:p>
          </p:txBody>
        </p:sp>
      </p:grpSp>
      <p:sp>
        <p:nvSpPr>
          <p:cNvPr id="35" name="TextBox 35"/>
          <p:cNvSpPr txBox="1"/>
          <p:nvPr/>
        </p:nvSpPr>
        <p:spPr>
          <a:xfrm>
            <a:off x="596211" y="452582"/>
            <a:ext cx="8798553" cy="803275"/>
          </a:xfrm>
          <a:prstGeom prst="rect">
            <a:avLst/>
          </a:prstGeom>
        </p:spPr>
        <p:txBody>
          <a:bodyPr lIns="0" tIns="0" rIns="0" bIns="0" rtlCol="0" anchor="t">
            <a:spAutoFit/>
          </a:bodyPr>
          <a:lstStyle/>
          <a:p>
            <a:pPr>
              <a:lnSpc>
                <a:spcPts val="6499"/>
              </a:lnSpc>
              <a:spcBef>
                <a:spcPct val="0"/>
              </a:spcBef>
            </a:pPr>
            <a:r>
              <a:rPr lang="en-US" sz="4999">
                <a:solidFill>
                  <a:srgbClr val="FFFFFF"/>
                </a:solidFill>
                <a:latin typeface="Oswald Bold"/>
              </a:rPr>
              <a:t>CHOOSING THE MODEL</a:t>
            </a:r>
          </a:p>
        </p:txBody>
      </p:sp>
      <p:sp>
        <p:nvSpPr>
          <p:cNvPr id="36" name="TextBox 36"/>
          <p:cNvSpPr txBox="1"/>
          <p:nvPr/>
        </p:nvSpPr>
        <p:spPr>
          <a:xfrm>
            <a:off x="9503225" y="2381423"/>
            <a:ext cx="10469936" cy="36258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a:rPr>
              <a:t>Random Forest</a:t>
            </a:r>
          </a:p>
        </p:txBody>
      </p:sp>
      <p:sp>
        <p:nvSpPr>
          <p:cNvPr id="37" name="Freeform 37"/>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8504532" y="1966231"/>
            <a:ext cx="9352349" cy="2451361"/>
          </a:xfrm>
          <a:custGeom>
            <a:avLst/>
            <a:gdLst/>
            <a:ahLst/>
            <a:cxnLst/>
            <a:rect l="l" t="t" r="r" b="b"/>
            <a:pathLst>
              <a:path w="9352349" h="2451361">
                <a:moveTo>
                  <a:pt x="0" y="0"/>
                </a:moveTo>
                <a:lnTo>
                  <a:pt x="9352348" y="0"/>
                </a:lnTo>
                <a:lnTo>
                  <a:pt x="9352348" y="2451361"/>
                </a:lnTo>
                <a:lnTo>
                  <a:pt x="0" y="2451361"/>
                </a:lnTo>
                <a:lnTo>
                  <a:pt x="0" y="0"/>
                </a:lnTo>
                <a:close/>
              </a:path>
            </a:pathLst>
          </a:custGeom>
          <a:blipFill>
            <a:blip r:embed="rId4"/>
            <a:stretch>
              <a:fillRect/>
            </a:stretch>
          </a:blipFill>
        </p:spPr>
        <p:txBody>
          <a:bodyPr/>
          <a:lstStyle/>
          <a:p>
            <a:endParaRPr lang="zh-CN" altLang="en-US"/>
          </a:p>
        </p:txBody>
      </p:sp>
      <p:sp>
        <p:nvSpPr>
          <p:cNvPr id="7" name="TextBox 7"/>
          <p:cNvSpPr txBox="1"/>
          <p:nvPr/>
        </p:nvSpPr>
        <p:spPr>
          <a:xfrm>
            <a:off x="596211" y="452582"/>
            <a:ext cx="11183144" cy="1622425"/>
          </a:xfrm>
          <a:prstGeom prst="rect">
            <a:avLst/>
          </a:prstGeom>
        </p:spPr>
        <p:txBody>
          <a:bodyPr lIns="0" tIns="0" rIns="0" bIns="0" rtlCol="0" anchor="t">
            <a:spAutoFit/>
          </a:bodyPr>
          <a:lstStyle/>
          <a:p>
            <a:pPr>
              <a:lnSpc>
                <a:spcPts val="6499"/>
              </a:lnSpc>
            </a:pPr>
            <a:r>
              <a:rPr lang="en-US" sz="4999">
                <a:solidFill>
                  <a:srgbClr val="FFFFFF"/>
                </a:solidFill>
                <a:latin typeface="Oswald Bold"/>
              </a:rPr>
              <a:t>MODEL: Logistic Regression</a:t>
            </a:r>
          </a:p>
          <a:p>
            <a:pPr>
              <a:lnSpc>
                <a:spcPts val="6499"/>
              </a:lnSpc>
              <a:spcBef>
                <a:spcPct val="0"/>
              </a:spcBef>
            </a:pPr>
            <a:endParaRPr lang="en-US" sz="4999">
              <a:solidFill>
                <a:srgbClr val="FFFFFF"/>
              </a:solidFill>
              <a:latin typeface="Oswald Bold"/>
            </a:endParaRPr>
          </a:p>
        </p:txBody>
      </p:sp>
      <p:sp>
        <p:nvSpPr>
          <p:cNvPr id="8" name="TextBox 8"/>
          <p:cNvSpPr txBox="1"/>
          <p:nvPr/>
        </p:nvSpPr>
        <p:spPr>
          <a:xfrm>
            <a:off x="301301" y="1947181"/>
            <a:ext cx="7640118" cy="3415030"/>
          </a:xfrm>
          <a:prstGeom prst="rect">
            <a:avLst/>
          </a:prstGeom>
        </p:spPr>
        <p:txBody>
          <a:bodyPr lIns="0" tIns="0" rIns="0" bIns="0" rtlCol="0" anchor="t">
            <a:spAutoFit/>
          </a:bodyPr>
          <a:lstStyle/>
          <a:p>
            <a:pPr marL="561337" lvl="1" indent="-280669">
              <a:lnSpc>
                <a:spcPts val="3379"/>
              </a:lnSpc>
              <a:buFont typeface="Arial"/>
              <a:buChar char="•"/>
            </a:pPr>
            <a:r>
              <a:rPr lang="en-US" sz="2599">
                <a:solidFill>
                  <a:srgbClr val="000000"/>
                </a:solidFill>
                <a:latin typeface="DM Sans"/>
              </a:rPr>
              <a:t> The output of a logistic regression model can be expressed as a probability estimate representing the observed probability of an event occurring. </a:t>
            </a:r>
          </a:p>
          <a:p>
            <a:pPr marL="561337" lvl="1" indent="-280669">
              <a:lnSpc>
                <a:spcPts val="3379"/>
              </a:lnSpc>
              <a:buFont typeface="Arial"/>
              <a:buChar char="•"/>
            </a:pPr>
            <a:r>
              <a:rPr lang="en-US" sz="2599">
                <a:solidFill>
                  <a:srgbClr val="000000"/>
                </a:solidFill>
                <a:latin typeface="DM Sans"/>
              </a:rPr>
              <a:t>If the probability is greater than a certain threshold (usually 0.5), the sample is predicted as a positive class; otherwise, it is predicted as a negative class. </a:t>
            </a:r>
          </a:p>
        </p:txBody>
      </p:sp>
      <p:sp>
        <p:nvSpPr>
          <p:cNvPr id="9" name="TextBox 9"/>
          <p:cNvSpPr txBox="1"/>
          <p:nvPr/>
        </p:nvSpPr>
        <p:spPr>
          <a:xfrm>
            <a:off x="596211" y="6587183"/>
            <a:ext cx="6644786" cy="2557780"/>
          </a:xfrm>
          <a:prstGeom prst="rect">
            <a:avLst/>
          </a:prstGeom>
        </p:spPr>
        <p:txBody>
          <a:bodyPr lIns="0" tIns="0" rIns="0" bIns="0" rtlCol="0" anchor="t">
            <a:spAutoFit/>
          </a:bodyPr>
          <a:lstStyle/>
          <a:p>
            <a:pPr marL="561337" lvl="1" indent="-280669" algn="l">
              <a:lnSpc>
                <a:spcPts val="3379"/>
              </a:lnSpc>
              <a:spcBef>
                <a:spcPct val="0"/>
              </a:spcBef>
              <a:buFont typeface="Arial"/>
              <a:buChar char="•"/>
            </a:pPr>
            <a:r>
              <a:rPr lang="en-US" sz="2599" u="none" strike="noStrike">
                <a:solidFill>
                  <a:srgbClr val="000000"/>
                </a:solidFill>
                <a:latin typeface="DM Sans"/>
              </a:rPr>
              <a:t>Gap between the two sets decreases as the number of samples increases</a:t>
            </a:r>
          </a:p>
          <a:p>
            <a:pPr marL="561337" lvl="1" indent="-280669" algn="l">
              <a:lnSpc>
                <a:spcPts val="3379"/>
              </a:lnSpc>
              <a:spcBef>
                <a:spcPct val="0"/>
              </a:spcBef>
              <a:buFont typeface="Arial"/>
              <a:buChar char="•"/>
            </a:pPr>
            <a:r>
              <a:rPr lang="en-US" sz="2599" u="none" strike="noStrike">
                <a:solidFill>
                  <a:srgbClr val="000000"/>
                </a:solidFill>
                <a:latin typeface="DM Sans"/>
              </a:rPr>
              <a:t>The overall trend is relatively stable. </a:t>
            </a:r>
          </a:p>
          <a:p>
            <a:pPr marL="561337" lvl="1" indent="-280669" algn="l">
              <a:lnSpc>
                <a:spcPts val="3379"/>
              </a:lnSpc>
              <a:spcBef>
                <a:spcPct val="0"/>
              </a:spcBef>
              <a:buFont typeface="Arial"/>
              <a:buChar char="•"/>
            </a:pPr>
            <a:r>
              <a:rPr lang="en-US" sz="2599" u="none" strike="noStrike">
                <a:solidFill>
                  <a:srgbClr val="000000"/>
                </a:solidFill>
                <a:latin typeface="DM Sans"/>
              </a:rPr>
              <a:t>In the yellow segments, the scores basically overlap and are within expectation</a:t>
            </a:r>
          </a:p>
        </p:txBody>
      </p:sp>
      <p:sp>
        <p:nvSpPr>
          <p:cNvPr id="10" name="Freeform 10"/>
          <p:cNvSpPr/>
          <p:nvPr/>
        </p:nvSpPr>
        <p:spPr>
          <a:xfrm>
            <a:off x="8504532" y="4627142"/>
            <a:ext cx="7210484" cy="5452649"/>
          </a:xfrm>
          <a:custGeom>
            <a:avLst/>
            <a:gdLst/>
            <a:ahLst/>
            <a:cxnLst/>
            <a:rect l="l" t="t" r="r" b="b"/>
            <a:pathLst>
              <a:path w="7210484" h="5452649">
                <a:moveTo>
                  <a:pt x="0" y="0"/>
                </a:moveTo>
                <a:lnTo>
                  <a:pt x="7210484" y="0"/>
                </a:lnTo>
                <a:lnTo>
                  <a:pt x="7210484" y="5452649"/>
                </a:lnTo>
                <a:lnTo>
                  <a:pt x="0" y="5452649"/>
                </a:lnTo>
                <a:lnTo>
                  <a:pt x="0" y="0"/>
                </a:lnTo>
                <a:close/>
              </a:path>
            </a:pathLst>
          </a:custGeom>
          <a:blipFill>
            <a:blip r:embed="rId5"/>
            <a:stretch>
              <a:fillRect/>
            </a:stretch>
          </a:blipFill>
        </p:spPr>
        <p:txBody>
          <a:bodyPr/>
          <a:lstStyle/>
          <a:p>
            <a:endParaRPr lang="zh-CN" altLang="en-US"/>
          </a:p>
        </p:txBody>
      </p:sp>
      <p:grpSp>
        <p:nvGrpSpPr>
          <p:cNvPr id="11" name="Group 11"/>
          <p:cNvGrpSpPr/>
          <p:nvPr/>
        </p:nvGrpSpPr>
        <p:grpSpPr>
          <a:xfrm>
            <a:off x="12649324" y="7625533"/>
            <a:ext cx="2732722" cy="500129"/>
            <a:chOff x="0" y="0"/>
            <a:chExt cx="3643630" cy="666839"/>
          </a:xfrm>
        </p:grpSpPr>
        <p:sp>
          <p:nvSpPr>
            <p:cNvPr id="12" name="Freeform 12"/>
            <p:cNvSpPr/>
            <p:nvPr/>
          </p:nvSpPr>
          <p:spPr>
            <a:xfrm>
              <a:off x="-49530" y="44605"/>
              <a:ext cx="3721100" cy="653984"/>
            </a:xfrm>
            <a:custGeom>
              <a:avLst/>
              <a:gdLst/>
              <a:ahLst/>
              <a:cxnLst/>
              <a:rect l="l" t="t" r="r" b="b"/>
              <a:pathLst>
                <a:path w="3721100" h="653984">
                  <a:moveTo>
                    <a:pt x="100330" y="0"/>
                  </a:moveTo>
                  <a:cubicBezTo>
                    <a:pt x="2244090" y="26762"/>
                    <a:pt x="2924810" y="129353"/>
                    <a:pt x="3265170" y="156116"/>
                  </a:cubicBezTo>
                  <a:cubicBezTo>
                    <a:pt x="3432810" y="168382"/>
                    <a:pt x="3575050" y="113741"/>
                    <a:pt x="3641090" y="175073"/>
                  </a:cubicBezTo>
                  <a:cubicBezTo>
                    <a:pt x="3713480" y="243095"/>
                    <a:pt x="3721100" y="510722"/>
                    <a:pt x="3641090" y="576514"/>
                  </a:cubicBezTo>
                  <a:cubicBezTo>
                    <a:pt x="3549650" y="653984"/>
                    <a:pt x="3298190" y="559787"/>
                    <a:pt x="3067050" y="539715"/>
                  </a:cubicBezTo>
                  <a:cubicBezTo>
                    <a:pt x="2710180" y="510722"/>
                    <a:pt x="2184400" y="425973"/>
                    <a:pt x="1713230" y="401441"/>
                  </a:cubicBezTo>
                  <a:cubicBezTo>
                    <a:pt x="1200150" y="375793"/>
                    <a:pt x="287020" y="568708"/>
                    <a:pt x="100330" y="404786"/>
                  </a:cubicBezTo>
                  <a:cubicBezTo>
                    <a:pt x="0" y="316692"/>
                    <a:pt x="100330" y="0"/>
                    <a:pt x="100330" y="0"/>
                  </a:cubicBezTo>
                </a:path>
              </a:pathLst>
            </a:custGeom>
            <a:solidFill>
              <a:srgbClr val="FFF234">
                <a:alpha val="49804"/>
              </a:srgbClr>
            </a:solidFill>
            <a:ln cap="sq">
              <a:noFill/>
              <a:prstDash val="solid"/>
              <a:miter/>
            </a:ln>
          </p:spPr>
          <p:txBody>
            <a:bodyPr/>
            <a:lstStyle/>
            <a:p>
              <a:endParaRPr lang="zh-CN" altLang="en-US"/>
            </a:p>
          </p:txBody>
        </p:sp>
      </p:grpSp>
      <p:sp>
        <p:nvSpPr>
          <p:cNvPr id="13" name="Freeform 13"/>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139199" y="1912562"/>
            <a:ext cx="8585848" cy="3387436"/>
          </a:xfrm>
          <a:custGeom>
            <a:avLst/>
            <a:gdLst/>
            <a:ahLst/>
            <a:cxnLst/>
            <a:rect l="l" t="t" r="r" b="b"/>
            <a:pathLst>
              <a:path w="8585848" h="3387436">
                <a:moveTo>
                  <a:pt x="0" y="0"/>
                </a:moveTo>
                <a:lnTo>
                  <a:pt x="8585848" y="0"/>
                </a:lnTo>
                <a:lnTo>
                  <a:pt x="8585848" y="3387437"/>
                </a:lnTo>
                <a:lnTo>
                  <a:pt x="0" y="3387437"/>
                </a:lnTo>
                <a:lnTo>
                  <a:pt x="0" y="0"/>
                </a:lnTo>
                <a:close/>
              </a:path>
            </a:pathLst>
          </a:custGeom>
          <a:blipFill>
            <a:blip r:embed="rId4"/>
            <a:stretch>
              <a:fillRect/>
            </a:stretch>
          </a:blipFill>
        </p:spPr>
        <p:txBody>
          <a:bodyPr/>
          <a:lstStyle/>
          <a:p>
            <a:endParaRPr lang="zh-CN" altLang="en-US"/>
          </a:p>
        </p:txBody>
      </p:sp>
      <p:sp>
        <p:nvSpPr>
          <p:cNvPr id="7" name="Freeform 7"/>
          <p:cNvSpPr/>
          <p:nvPr/>
        </p:nvSpPr>
        <p:spPr>
          <a:xfrm>
            <a:off x="11298528" y="5325395"/>
            <a:ext cx="6723464" cy="4845108"/>
          </a:xfrm>
          <a:custGeom>
            <a:avLst/>
            <a:gdLst/>
            <a:ahLst/>
            <a:cxnLst/>
            <a:rect l="l" t="t" r="r" b="b"/>
            <a:pathLst>
              <a:path w="6723464" h="4845108">
                <a:moveTo>
                  <a:pt x="0" y="0"/>
                </a:moveTo>
                <a:lnTo>
                  <a:pt x="6723465" y="0"/>
                </a:lnTo>
                <a:lnTo>
                  <a:pt x="6723465" y="4845107"/>
                </a:lnTo>
                <a:lnTo>
                  <a:pt x="0" y="4845107"/>
                </a:lnTo>
                <a:lnTo>
                  <a:pt x="0" y="0"/>
                </a:lnTo>
                <a:close/>
              </a:path>
            </a:pathLst>
          </a:custGeom>
          <a:blipFill>
            <a:blip r:embed="rId5"/>
            <a:stretch>
              <a:fillRect t="-59" b="-59"/>
            </a:stretch>
          </a:blipFill>
        </p:spPr>
        <p:txBody>
          <a:bodyPr/>
          <a:lstStyle/>
          <a:p>
            <a:endParaRPr lang="zh-CN" altLang="en-US"/>
          </a:p>
        </p:txBody>
      </p:sp>
      <p:sp>
        <p:nvSpPr>
          <p:cNvPr id="8" name="Freeform 8"/>
          <p:cNvSpPr/>
          <p:nvPr/>
        </p:nvSpPr>
        <p:spPr>
          <a:xfrm>
            <a:off x="4226323" y="5558390"/>
            <a:ext cx="6392558" cy="4612113"/>
          </a:xfrm>
          <a:custGeom>
            <a:avLst/>
            <a:gdLst/>
            <a:ahLst/>
            <a:cxnLst/>
            <a:rect l="l" t="t" r="r" b="b"/>
            <a:pathLst>
              <a:path w="6392558" h="4612113">
                <a:moveTo>
                  <a:pt x="0" y="0"/>
                </a:moveTo>
                <a:lnTo>
                  <a:pt x="6392558" y="0"/>
                </a:lnTo>
                <a:lnTo>
                  <a:pt x="6392558" y="4612112"/>
                </a:lnTo>
                <a:lnTo>
                  <a:pt x="0" y="4612112"/>
                </a:lnTo>
                <a:lnTo>
                  <a:pt x="0" y="0"/>
                </a:lnTo>
                <a:close/>
              </a:path>
            </a:pathLst>
          </a:custGeom>
          <a:blipFill>
            <a:blip r:embed="rId6"/>
            <a:stretch>
              <a:fillRect/>
            </a:stretch>
          </a:blipFill>
        </p:spPr>
        <p:txBody>
          <a:bodyPr/>
          <a:lstStyle/>
          <a:p>
            <a:endParaRPr lang="zh-CN" altLang="en-US"/>
          </a:p>
        </p:txBody>
      </p:sp>
      <p:sp>
        <p:nvSpPr>
          <p:cNvPr id="9" name="TextBox 9"/>
          <p:cNvSpPr txBox="1"/>
          <p:nvPr/>
        </p:nvSpPr>
        <p:spPr>
          <a:xfrm>
            <a:off x="596211" y="452582"/>
            <a:ext cx="11183144" cy="3260725"/>
          </a:xfrm>
          <a:prstGeom prst="rect">
            <a:avLst/>
          </a:prstGeom>
        </p:spPr>
        <p:txBody>
          <a:bodyPr lIns="0" tIns="0" rIns="0" bIns="0" rtlCol="0" anchor="t">
            <a:spAutoFit/>
          </a:bodyPr>
          <a:lstStyle/>
          <a:p>
            <a:pPr>
              <a:lnSpc>
                <a:spcPts val="6499"/>
              </a:lnSpc>
            </a:pPr>
            <a:r>
              <a:rPr lang="en-US" sz="4999">
                <a:solidFill>
                  <a:srgbClr val="FFFFFF"/>
                </a:solidFill>
                <a:latin typeface="Oswald Bold"/>
              </a:rPr>
              <a:t>MODEL: DecisionTreeClassifier</a:t>
            </a:r>
          </a:p>
          <a:p>
            <a:pPr>
              <a:lnSpc>
                <a:spcPts val="6499"/>
              </a:lnSpc>
            </a:pPr>
            <a:endParaRPr lang="en-US" sz="4999">
              <a:solidFill>
                <a:srgbClr val="FFFFFF"/>
              </a:solidFill>
              <a:latin typeface="Oswald Bold"/>
            </a:endParaRPr>
          </a:p>
          <a:p>
            <a:pPr>
              <a:lnSpc>
                <a:spcPts val="6499"/>
              </a:lnSpc>
            </a:pPr>
            <a:endParaRPr lang="en-US" sz="4999">
              <a:solidFill>
                <a:srgbClr val="FFFFFF"/>
              </a:solidFill>
              <a:latin typeface="Oswald Bold"/>
            </a:endParaRPr>
          </a:p>
          <a:p>
            <a:pPr>
              <a:lnSpc>
                <a:spcPts val="6499"/>
              </a:lnSpc>
              <a:spcBef>
                <a:spcPct val="0"/>
              </a:spcBef>
            </a:pPr>
            <a:endParaRPr lang="en-US" sz="4999">
              <a:solidFill>
                <a:srgbClr val="FFFFFF"/>
              </a:solidFill>
              <a:latin typeface="Oswald Bold"/>
            </a:endParaRPr>
          </a:p>
        </p:txBody>
      </p:sp>
      <p:sp>
        <p:nvSpPr>
          <p:cNvPr id="10" name="TextBox 10"/>
          <p:cNvSpPr txBox="1"/>
          <p:nvPr/>
        </p:nvSpPr>
        <p:spPr>
          <a:xfrm>
            <a:off x="9144000" y="1864647"/>
            <a:ext cx="8385158" cy="3333115"/>
          </a:xfrm>
          <a:prstGeom prst="rect">
            <a:avLst/>
          </a:prstGeom>
        </p:spPr>
        <p:txBody>
          <a:bodyPr lIns="0" tIns="0" rIns="0" bIns="0" rtlCol="0" anchor="t">
            <a:spAutoFit/>
          </a:bodyPr>
          <a:lstStyle/>
          <a:p>
            <a:pPr>
              <a:lnSpc>
                <a:spcPts val="2990"/>
              </a:lnSpc>
            </a:pPr>
            <a:r>
              <a:rPr lang="en-US" sz="2300">
                <a:solidFill>
                  <a:srgbClr val="000000"/>
                </a:solidFill>
                <a:latin typeface="DM Sans"/>
              </a:rPr>
              <a:t>A decision tree is a tree structure. At each internal node, selects a feature to segment the data. The selected features are determined based on a certain standard, and the goal is to divide samples of the same category into the same sub-node as much as possible. After selecting the features, the decision tree divides the data set into multiple subsets and repeats the above process for each subset. The best features are selected for segmentation until some stopping condition is met. </a:t>
            </a:r>
          </a:p>
        </p:txBody>
      </p:sp>
      <p:sp>
        <p:nvSpPr>
          <p:cNvPr id="11" name="TextBox 11"/>
          <p:cNvSpPr txBox="1"/>
          <p:nvPr/>
        </p:nvSpPr>
        <p:spPr>
          <a:xfrm>
            <a:off x="355330" y="6257604"/>
            <a:ext cx="3870993" cy="2961640"/>
          </a:xfrm>
          <a:prstGeom prst="rect">
            <a:avLst/>
          </a:prstGeom>
        </p:spPr>
        <p:txBody>
          <a:bodyPr lIns="0" tIns="0" rIns="0" bIns="0" rtlCol="0" anchor="t">
            <a:spAutoFit/>
          </a:bodyPr>
          <a:lstStyle/>
          <a:p>
            <a:pPr marL="496571" lvl="1" indent="-248285" algn="l">
              <a:lnSpc>
                <a:spcPts val="2990"/>
              </a:lnSpc>
              <a:buFont typeface="Arial"/>
              <a:buChar char="•"/>
            </a:pPr>
            <a:r>
              <a:rPr lang="en-US" sz="2300" u="none" strike="noStrike">
                <a:solidFill>
                  <a:srgbClr val="000000"/>
                </a:solidFill>
                <a:latin typeface="DM Sans"/>
              </a:rPr>
              <a:t>The difference between the two sets decreases as the number of samples increases. </a:t>
            </a:r>
          </a:p>
          <a:p>
            <a:pPr marL="496571" lvl="1" indent="-248285" algn="l">
              <a:lnSpc>
                <a:spcPts val="2990"/>
              </a:lnSpc>
              <a:buFont typeface="Arial"/>
              <a:buChar char="•"/>
            </a:pPr>
            <a:r>
              <a:rPr lang="en-US" sz="2300" u="none" strike="noStrike">
                <a:solidFill>
                  <a:srgbClr val="000000"/>
                </a:solidFill>
                <a:latin typeface="DM Sans"/>
              </a:rPr>
              <a:t>The whole trend is very stable.</a:t>
            </a:r>
          </a:p>
          <a:p>
            <a:pPr marL="496571" lvl="1" indent="-248285" algn="l">
              <a:lnSpc>
                <a:spcPts val="2990"/>
              </a:lnSpc>
              <a:buFont typeface="Arial"/>
              <a:buChar char="•"/>
            </a:pPr>
            <a:r>
              <a:rPr lang="en-US" sz="2300" u="none" strike="noStrike">
                <a:solidFill>
                  <a:srgbClr val="000000"/>
                </a:solidFill>
                <a:latin typeface="DM Sans"/>
              </a:rPr>
              <a:t>But there is almost no overlap in scores</a:t>
            </a:r>
          </a:p>
        </p:txBody>
      </p:sp>
      <p:sp>
        <p:nvSpPr>
          <p:cNvPr id="12" name="TextBox 12"/>
          <p:cNvSpPr txBox="1"/>
          <p:nvPr/>
        </p:nvSpPr>
        <p:spPr>
          <a:xfrm>
            <a:off x="14065377" y="8497837"/>
            <a:ext cx="1721783" cy="406400"/>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DM Sans"/>
              </a:rPr>
              <a:t>overfitting</a:t>
            </a:r>
          </a:p>
        </p:txBody>
      </p:sp>
      <p:sp>
        <p:nvSpPr>
          <p:cNvPr id="13" name="Freeform 13"/>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0" y="2814704"/>
            <a:ext cx="9993831" cy="3846590"/>
          </a:xfrm>
          <a:custGeom>
            <a:avLst/>
            <a:gdLst/>
            <a:ahLst/>
            <a:cxnLst/>
            <a:rect l="l" t="t" r="r" b="b"/>
            <a:pathLst>
              <a:path w="9993831" h="3846590">
                <a:moveTo>
                  <a:pt x="0" y="0"/>
                </a:moveTo>
                <a:lnTo>
                  <a:pt x="9993831" y="0"/>
                </a:lnTo>
                <a:lnTo>
                  <a:pt x="9993831" y="3846591"/>
                </a:lnTo>
                <a:lnTo>
                  <a:pt x="0" y="3846591"/>
                </a:lnTo>
                <a:lnTo>
                  <a:pt x="0" y="0"/>
                </a:lnTo>
                <a:close/>
              </a:path>
            </a:pathLst>
          </a:custGeom>
          <a:blipFill>
            <a:blip r:embed="rId4"/>
            <a:stretch>
              <a:fillRect/>
            </a:stretch>
          </a:blipFill>
        </p:spPr>
        <p:txBody>
          <a:bodyPr/>
          <a:lstStyle/>
          <a:p>
            <a:endParaRPr lang="zh-CN" altLang="en-US"/>
          </a:p>
        </p:txBody>
      </p:sp>
      <p:sp>
        <p:nvSpPr>
          <p:cNvPr id="7" name="Freeform 7"/>
          <p:cNvSpPr/>
          <p:nvPr/>
        </p:nvSpPr>
        <p:spPr>
          <a:xfrm>
            <a:off x="10143460" y="2814704"/>
            <a:ext cx="8040903" cy="6121623"/>
          </a:xfrm>
          <a:custGeom>
            <a:avLst/>
            <a:gdLst/>
            <a:ahLst/>
            <a:cxnLst/>
            <a:rect l="l" t="t" r="r" b="b"/>
            <a:pathLst>
              <a:path w="8040903" h="6121623">
                <a:moveTo>
                  <a:pt x="0" y="0"/>
                </a:moveTo>
                <a:lnTo>
                  <a:pt x="8040903" y="0"/>
                </a:lnTo>
                <a:lnTo>
                  <a:pt x="8040903" y="6121624"/>
                </a:lnTo>
                <a:lnTo>
                  <a:pt x="0" y="6121624"/>
                </a:lnTo>
                <a:lnTo>
                  <a:pt x="0" y="0"/>
                </a:lnTo>
                <a:close/>
              </a:path>
            </a:pathLst>
          </a:custGeom>
          <a:blipFill>
            <a:blip r:embed="rId5"/>
            <a:stretch>
              <a:fillRect/>
            </a:stretch>
          </a:blipFill>
        </p:spPr>
        <p:txBody>
          <a:bodyPr/>
          <a:lstStyle/>
          <a:p>
            <a:endParaRPr lang="zh-CN" altLang="en-US"/>
          </a:p>
        </p:txBody>
      </p:sp>
      <p:grpSp>
        <p:nvGrpSpPr>
          <p:cNvPr id="8" name="Group 8"/>
          <p:cNvGrpSpPr/>
          <p:nvPr/>
        </p:nvGrpSpPr>
        <p:grpSpPr>
          <a:xfrm>
            <a:off x="333003" y="6238168"/>
            <a:ext cx="2224543" cy="423127"/>
            <a:chOff x="0" y="0"/>
            <a:chExt cx="585888" cy="111441"/>
          </a:xfrm>
        </p:grpSpPr>
        <p:sp>
          <p:nvSpPr>
            <p:cNvPr id="9" name="Freeform 9"/>
            <p:cNvSpPr/>
            <p:nvPr/>
          </p:nvSpPr>
          <p:spPr>
            <a:xfrm>
              <a:off x="0" y="0"/>
              <a:ext cx="585888" cy="111441"/>
            </a:xfrm>
            <a:custGeom>
              <a:avLst/>
              <a:gdLst/>
              <a:ahLst/>
              <a:cxnLst/>
              <a:rect l="l" t="t" r="r" b="b"/>
              <a:pathLst>
                <a:path w="585888" h="111441">
                  <a:moveTo>
                    <a:pt x="0" y="0"/>
                  </a:moveTo>
                  <a:lnTo>
                    <a:pt x="585888" y="0"/>
                  </a:lnTo>
                  <a:lnTo>
                    <a:pt x="585888" y="111441"/>
                  </a:lnTo>
                  <a:lnTo>
                    <a:pt x="0" y="111441"/>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10" name="TextBox 10"/>
            <p:cNvSpPr txBox="1"/>
            <p:nvPr/>
          </p:nvSpPr>
          <p:spPr>
            <a:xfrm>
              <a:off x="0" y="-28575"/>
              <a:ext cx="585888" cy="14001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12" name="TextBox 12"/>
          <p:cNvSpPr txBox="1"/>
          <p:nvPr/>
        </p:nvSpPr>
        <p:spPr>
          <a:xfrm>
            <a:off x="596211" y="452582"/>
            <a:ext cx="11183144" cy="1622425"/>
          </a:xfrm>
          <a:prstGeom prst="rect">
            <a:avLst/>
          </a:prstGeom>
        </p:spPr>
        <p:txBody>
          <a:bodyPr lIns="0" tIns="0" rIns="0" bIns="0" rtlCol="0" anchor="t">
            <a:spAutoFit/>
          </a:bodyPr>
          <a:lstStyle/>
          <a:p>
            <a:pPr>
              <a:lnSpc>
                <a:spcPts val="6499"/>
              </a:lnSpc>
            </a:pPr>
            <a:r>
              <a:rPr lang="en-US" sz="4999">
                <a:solidFill>
                  <a:srgbClr val="FFFFFF"/>
                </a:solidFill>
                <a:latin typeface="Oswald Bold"/>
              </a:rPr>
              <a:t>MODEL: MLPClassifier</a:t>
            </a:r>
          </a:p>
          <a:p>
            <a:pPr>
              <a:lnSpc>
                <a:spcPts val="6499"/>
              </a:lnSpc>
              <a:spcBef>
                <a:spcPct val="0"/>
              </a:spcBef>
            </a:pPr>
            <a:endParaRPr lang="en-US" sz="4999">
              <a:solidFill>
                <a:srgbClr val="FFFFFF"/>
              </a:solidFill>
              <a:latin typeface="Oswald Bold"/>
            </a:endParaRPr>
          </a:p>
        </p:txBody>
      </p:sp>
      <p:sp>
        <p:nvSpPr>
          <p:cNvPr id="13" name="TextBox 13"/>
          <p:cNvSpPr txBox="1"/>
          <p:nvPr/>
        </p:nvSpPr>
        <p:spPr>
          <a:xfrm>
            <a:off x="111497" y="7266109"/>
            <a:ext cx="9770837" cy="1746885"/>
          </a:xfrm>
          <a:prstGeom prst="rect">
            <a:avLst/>
          </a:prstGeom>
        </p:spPr>
        <p:txBody>
          <a:bodyPr lIns="0" tIns="0" rIns="0" bIns="0" rtlCol="0" anchor="t">
            <a:spAutoFit/>
          </a:bodyPr>
          <a:lstStyle/>
          <a:p>
            <a:pPr marL="582927" lvl="1" indent="-291463" algn="l">
              <a:lnSpc>
                <a:spcPts val="3509"/>
              </a:lnSpc>
              <a:spcBef>
                <a:spcPct val="0"/>
              </a:spcBef>
              <a:buFont typeface="Arial"/>
              <a:buChar char="•"/>
            </a:pPr>
            <a:r>
              <a:rPr lang="en-US" sz="2699" u="none" strike="noStrike">
                <a:solidFill>
                  <a:srgbClr val="000000"/>
                </a:solidFill>
                <a:latin typeface="DM Sans"/>
              </a:rPr>
              <a:t>Model may have good generalization ability and accuracy</a:t>
            </a:r>
          </a:p>
          <a:p>
            <a:pPr algn="l">
              <a:lnSpc>
                <a:spcPts val="3509"/>
              </a:lnSpc>
              <a:spcBef>
                <a:spcPct val="0"/>
              </a:spcBef>
            </a:pPr>
            <a:endParaRPr lang="en-US" sz="2699" u="none" strike="noStrike">
              <a:solidFill>
                <a:srgbClr val="000000"/>
              </a:solidFill>
              <a:latin typeface="DM Sans"/>
            </a:endParaRPr>
          </a:p>
          <a:p>
            <a:pPr algn="l">
              <a:lnSpc>
                <a:spcPts val="3509"/>
              </a:lnSpc>
              <a:spcBef>
                <a:spcPct val="0"/>
              </a:spcBef>
            </a:pPr>
            <a:endParaRPr lang="en-US" sz="2699" u="none" strike="noStrike">
              <a:solidFill>
                <a:srgbClr val="000000"/>
              </a:solidFill>
              <a:latin typeface="DM Sans"/>
            </a:endParaRPr>
          </a:p>
          <a:p>
            <a:pPr marL="582927" lvl="1" indent="-291463" algn="l">
              <a:lnSpc>
                <a:spcPts val="3509"/>
              </a:lnSpc>
              <a:spcBef>
                <a:spcPct val="0"/>
              </a:spcBef>
              <a:buFont typeface="Arial"/>
              <a:buChar char="•"/>
            </a:pPr>
            <a:r>
              <a:rPr lang="en-US" sz="2699" u="none" strike="noStrike">
                <a:solidFill>
                  <a:srgbClr val="000000"/>
                </a:solidFill>
                <a:latin typeface="DM Sans"/>
              </a:rPr>
              <a:t>No obvious overfitting problem with the model.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10100295" y="3183235"/>
            <a:ext cx="7779872" cy="6075065"/>
          </a:xfrm>
          <a:custGeom>
            <a:avLst/>
            <a:gdLst/>
            <a:ahLst/>
            <a:cxnLst/>
            <a:rect l="l" t="t" r="r" b="b"/>
            <a:pathLst>
              <a:path w="7779872" h="6075065">
                <a:moveTo>
                  <a:pt x="0" y="0"/>
                </a:moveTo>
                <a:lnTo>
                  <a:pt x="7779872" y="0"/>
                </a:lnTo>
                <a:lnTo>
                  <a:pt x="7779872" y="6075065"/>
                </a:lnTo>
                <a:lnTo>
                  <a:pt x="0" y="6075065"/>
                </a:lnTo>
                <a:lnTo>
                  <a:pt x="0" y="0"/>
                </a:lnTo>
                <a:close/>
              </a:path>
            </a:pathLst>
          </a:custGeom>
          <a:blipFill>
            <a:blip r:embed="rId4"/>
            <a:stretch>
              <a:fillRect/>
            </a:stretch>
          </a:blipFill>
        </p:spPr>
        <p:txBody>
          <a:bodyPr/>
          <a:lstStyle/>
          <a:p>
            <a:endParaRPr lang="zh-CN" altLang="en-US"/>
          </a:p>
        </p:txBody>
      </p:sp>
      <p:sp>
        <p:nvSpPr>
          <p:cNvPr id="7" name="Freeform 7"/>
          <p:cNvSpPr/>
          <p:nvPr/>
        </p:nvSpPr>
        <p:spPr>
          <a:xfrm>
            <a:off x="133004" y="3183235"/>
            <a:ext cx="9639112" cy="6016771"/>
          </a:xfrm>
          <a:custGeom>
            <a:avLst/>
            <a:gdLst/>
            <a:ahLst/>
            <a:cxnLst/>
            <a:rect l="l" t="t" r="r" b="b"/>
            <a:pathLst>
              <a:path w="9639112" h="6016771">
                <a:moveTo>
                  <a:pt x="0" y="0"/>
                </a:moveTo>
                <a:lnTo>
                  <a:pt x="9639112" y="0"/>
                </a:lnTo>
                <a:lnTo>
                  <a:pt x="9639112" y="6016770"/>
                </a:lnTo>
                <a:lnTo>
                  <a:pt x="0" y="6016770"/>
                </a:lnTo>
                <a:lnTo>
                  <a:pt x="0" y="0"/>
                </a:lnTo>
                <a:close/>
              </a:path>
            </a:pathLst>
          </a:custGeom>
          <a:blipFill>
            <a:blip r:embed="rId5"/>
            <a:stretch>
              <a:fillRect/>
            </a:stretch>
          </a:blipFill>
        </p:spPr>
        <p:txBody>
          <a:bodyPr/>
          <a:lstStyle/>
          <a:p>
            <a:endParaRPr lang="zh-CN" altLang="en-US"/>
          </a:p>
        </p:txBody>
      </p:sp>
      <p:grpSp>
        <p:nvGrpSpPr>
          <p:cNvPr id="8" name="Group 8"/>
          <p:cNvGrpSpPr/>
          <p:nvPr/>
        </p:nvGrpSpPr>
        <p:grpSpPr>
          <a:xfrm>
            <a:off x="679339" y="8776878"/>
            <a:ext cx="3101903" cy="423127"/>
            <a:chOff x="0" y="0"/>
            <a:chExt cx="816962" cy="111441"/>
          </a:xfrm>
        </p:grpSpPr>
        <p:sp>
          <p:nvSpPr>
            <p:cNvPr id="9" name="Freeform 9"/>
            <p:cNvSpPr/>
            <p:nvPr/>
          </p:nvSpPr>
          <p:spPr>
            <a:xfrm>
              <a:off x="0" y="0"/>
              <a:ext cx="816962" cy="111441"/>
            </a:xfrm>
            <a:custGeom>
              <a:avLst/>
              <a:gdLst/>
              <a:ahLst/>
              <a:cxnLst/>
              <a:rect l="l" t="t" r="r" b="b"/>
              <a:pathLst>
                <a:path w="816962" h="111441">
                  <a:moveTo>
                    <a:pt x="0" y="0"/>
                  </a:moveTo>
                  <a:lnTo>
                    <a:pt x="816962" y="0"/>
                  </a:lnTo>
                  <a:lnTo>
                    <a:pt x="816962" y="111441"/>
                  </a:lnTo>
                  <a:lnTo>
                    <a:pt x="0" y="111441"/>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10" name="TextBox 10"/>
            <p:cNvSpPr txBox="1"/>
            <p:nvPr/>
          </p:nvSpPr>
          <p:spPr>
            <a:xfrm>
              <a:off x="0" y="-28575"/>
              <a:ext cx="816962" cy="140016"/>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442673" y="532544"/>
            <a:ext cx="11183144" cy="803275"/>
          </a:xfrm>
          <a:prstGeom prst="rect">
            <a:avLst/>
          </a:prstGeom>
        </p:spPr>
        <p:txBody>
          <a:bodyPr lIns="0" tIns="0" rIns="0" bIns="0" rtlCol="0" anchor="t">
            <a:spAutoFit/>
          </a:bodyPr>
          <a:lstStyle/>
          <a:p>
            <a:pPr>
              <a:lnSpc>
                <a:spcPts val="6499"/>
              </a:lnSpc>
              <a:spcBef>
                <a:spcPct val="0"/>
              </a:spcBef>
            </a:pPr>
            <a:r>
              <a:rPr lang="en-US" sz="4999">
                <a:solidFill>
                  <a:srgbClr val="FFFFFF"/>
                </a:solidFill>
                <a:latin typeface="Oswald Bold"/>
              </a:rPr>
              <a:t>MODEL: XGBoost</a:t>
            </a:r>
          </a:p>
        </p:txBody>
      </p:sp>
      <p:sp>
        <p:nvSpPr>
          <p:cNvPr id="12" name="Freeform 12"/>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7845" y="4595051"/>
            <a:ext cx="9409986" cy="3169166"/>
          </a:xfrm>
          <a:custGeom>
            <a:avLst/>
            <a:gdLst/>
            <a:ahLst/>
            <a:cxnLst/>
            <a:rect l="l" t="t" r="r" b="b"/>
            <a:pathLst>
              <a:path w="9409986" h="3169166">
                <a:moveTo>
                  <a:pt x="0" y="0"/>
                </a:moveTo>
                <a:lnTo>
                  <a:pt x="9409986" y="0"/>
                </a:lnTo>
                <a:lnTo>
                  <a:pt x="9409986" y="3169167"/>
                </a:lnTo>
                <a:lnTo>
                  <a:pt x="0" y="3169167"/>
                </a:lnTo>
                <a:lnTo>
                  <a:pt x="0" y="0"/>
                </a:lnTo>
                <a:close/>
              </a:path>
            </a:pathLst>
          </a:custGeom>
          <a:blipFill>
            <a:blip r:embed="rId2"/>
            <a:stretch>
              <a:fillRect/>
            </a:stretch>
          </a:blipFill>
        </p:spPr>
        <p:txBody>
          <a:bodyPr/>
          <a:lstStyle/>
          <a:p>
            <a:endParaRPr lang="zh-CN" altLang="en-US"/>
          </a:p>
        </p:txBody>
      </p:sp>
      <p:grpSp>
        <p:nvGrpSpPr>
          <p:cNvPr id="3" name="Group 3"/>
          <p:cNvGrpSpPr/>
          <p:nvPr/>
        </p:nvGrpSpPr>
        <p:grpSpPr>
          <a:xfrm>
            <a:off x="0" y="0"/>
            <a:ext cx="18288000" cy="1756064"/>
            <a:chOff x="0" y="0"/>
            <a:chExt cx="4816593" cy="462502"/>
          </a:xfrm>
        </p:grpSpPr>
        <p:sp>
          <p:nvSpPr>
            <p:cNvPr id="4" name="Freeform 4"/>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5" name="TextBox 5"/>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Freeform 7"/>
          <p:cNvSpPr/>
          <p:nvPr/>
        </p:nvSpPr>
        <p:spPr>
          <a:xfrm>
            <a:off x="9856085" y="3100969"/>
            <a:ext cx="8142344" cy="6157331"/>
          </a:xfrm>
          <a:custGeom>
            <a:avLst/>
            <a:gdLst/>
            <a:ahLst/>
            <a:cxnLst/>
            <a:rect l="l" t="t" r="r" b="b"/>
            <a:pathLst>
              <a:path w="8142344" h="6157331">
                <a:moveTo>
                  <a:pt x="0" y="0"/>
                </a:moveTo>
                <a:lnTo>
                  <a:pt x="8142344" y="0"/>
                </a:lnTo>
                <a:lnTo>
                  <a:pt x="8142344" y="6157331"/>
                </a:lnTo>
                <a:lnTo>
                  <a:pt x="0" y="6157331"/>
                </a:lnTo>
                <a:lnTo>
                  <a:pt x="0" y="0"/>
                </a:lnTo>
                <a:close/>
              </a:path>
            </a:pathLst>
          </a:custGeom>
          <a:blipFill>
            <a:blip r:embed="rId5"/>
            <a:stretch>
              <a:fillRect/>
            </a:stretch>
          </a:blipFill>
        </p:spPr>
        <p:txBody>
          <a:bodyPr/>
          <a:lstStyle/>
          <a:p>
            <a:endParaRPr lang="zh-CN" altLang="en-US"/>
          </a:p>
        </p:txBody>
      </p:sp>
      <p:sp>
        <p:nvSpPr>
          <p:cNvPr id="8" name="TextBox 8"/>
          <p:cNvSpPr txBox="1"/>
          <p:nvPr/>
        </p:nvSpPr>
        <p:spPr>
          <a:xfrm>
            <a:off x="596211" y="452582"/>
            <a:ext cx="11183144" cy="803275"/>
          </a:xfrm>
          <a:prstGeom prst="rect">
            <a:avLst/>
          </a:prstGeom>
        </p:spPr>
        <p:txBody>
          <a:bodyPr lIns="0" tIns="0" rIns="0" bIns="0" rtlCol="0" anchor="t">
            <a:spAutoFit/>
          </a:bodyPr>
          <a:lstStyle/>
          <a:p>
            <a:pPr>
              <a:lnSpc>
                <a:spcPts val="6499"/>
              </a:lnSpc>
              <a:spcBef>
                <a:spcPct val="0"/>
              </a:spcBef>
            </a:pPr>
            <a:r>
              <a:rPr lang="en-US" sz="4999">
                <a:solidFill>
                  <a:srgbClr val="FFFFFF"/>
                </a:solidFill>
                <a:latin typeface="Oswald Bold"/>
              </a:rPr>
              <a:t>MODEL: Support Vector Classifier (SVC)</a:t>
            </a:r>
          </a:p>
        </p:txBody>
      </p:sp>
      <p:grpSp>
        <p:nvGrpSpPr>
          <p:cNvPr id="9" name="Group 9"/>
          <p:cNvGrpSpPr/>
          <p:nvPr/>
        </p:nvGrpSpPr>
        <p:grpSpPr>
          <a:xfrm>
            <a:off x="11990956" y="4293109"/>
            <a:ext cx="438150" cy="603885"/>
            <a:chOff x="0" y="0"/>
            <a:chExt cx="584200" cy="805180"/>
          </a:xfrm>
        </p:grpSpPr>
        <p:sp>
          <p:nvSpPr>
            <p:cNvPr id="10" name="Freeform 10"/>
            <p:cNvSpPr/>
            <p:nvPr/>
          </p:nvSpPr>
          <p:spPr>
            <a:xfrm>
              <a:off x="-33020" y="-29210"/>
              <a:ext cx="627380" cy="787400"/>
            </a:xfrm>
            <a:custGeom>
              <a:avLst/>
              <a:gdLst/>
              <a:ahLst/>
              <a:cxnLst/>
              <a:rect l="l" t="t" r="r" b="b"/>
              <a:pathLst>
                <a:path w="627380" h="787400">
                  <a:moveTo>
                    <a:pt x="544830" y="80010"/>
                  </a:moveTo>
                  <a:cubicBezTo>
                    <a:pt x="539750" y="604520"/>
                    <a:pt x="530860" y="635000"/>
                    <a:pt x="519430" y="662940"/>
                  </a:cubicBezTo>
                  <a:cubicBezTo>
                    <a:pt x="510540" y="681990"/>
                    <a:pt x="502920" y="693420"/>
                    <a:pt x="487680" y="708660"/>
                  </a:cubicBezTo>
                  <a:cubicBezTo>
                    <a:pt x="467360" y="728980"/>
                    <a:pt x="425450" y="758190"/>
                    <a:pt x="397510" y="770890"/>
                  </a:cubicBezTo>
                  <a:cubicBezTo>
                    <a:pt x="378460" y="778510"/>
                    <a:pt x="365760" y="782320"/>
                    <a:pt x="344170" y="783590"/>
                  </a:cubicBezTo>
                  <a:cubicBezTo>
                    <a:pt x="314960" y="784860"/>
                    <a:pt x="269240" y="782320"/>
                    <a:pt x="236220" y="770890"/>
                  </a:cubicBezTo>
                  <a:cubicBezTo>
                    <a:pt x="201930" y="758190"/>
                    <a:pt x="168910" y="734060"/>
                    <a:pt x="146050" y="708660"/>
                  </a:cubicBezTo>
                  <a:cubicBezTo>
                    <a:pt x="121920" y="681990"/>
                    <a:pt x="105410" y="656590"/>
                    <a:pt x="95250" y="610870"/>
                  </a:cubicBezTo>
                  <a:cubicBezTo>
                    <a:pt x="73660" y="520700"/>
                    <a:pt x="33020" y="255270"/>
                    <a:pt x="107950" y="182880"/>
                  </a:cubicBezTo>
                  <a:cubicBezTo>
                    <a:pt x="185420" y="107950"/>
                    <a:pt x="496570" y="111760"/>
                    <a:pt x="565150" y="184150"/>
                  </a:cubicBezTo>
                  <a:cubicBezTo>
                    <a:pt x="627380" y="250190"/>
                    <a:pt x="557530" y="471170"/>
                    <a:pt x="544830" y="556260"/>
                  </a:cubicBezTo>
                  <a:cubicBezTo>
                    <a:pt x="538480" y="603250"/>
                    <a:pt x="535940" y="631190"/>
                    <a:pt x="519430" y="662940"/>
                  </a:cubicBezTo>
                  <a:cubicBezTo>
                    <a:pt x="502920" y="694690"/>
                    <a:pt x="476250" y="725170"/>
                    <a:pt x="447040" y="744220"/>
                  </a:cubicBezTo>
                  <a:cubicBezTo>
                    <a:pt x="417830" y="764540"/>
                    <a:pt x="373380" y="778510"/>
                    <a:pt x="344170" y="783590"/>
                  </a:cubicBezTo>
                  <a:cubicBezTo>
                    <a:pt x="323850" y="787400"/>
                    <a:pt x="309880" y="787400"/>
                    <a:pt x="289560" y="783590"/>
                  </a:cubicBezTo>
                  <a:cubicBezTo>
                    <a:pt x="260350" y="778510"/>
                    <a:pt x="212090" y="759460"/>
                    <a:pt x="186690" y="744220"/>
                  </a:cubicBezTo>
                  <a:cubicBezTo>
                    <a:pt x="168910" y="734060"/>
                    <a:pt x="158750" y="725170"/>
                    <a:pt x="146050" y="708660"/>
                  </a:cubicBezTo>
                  <a:cubicBezTo>
                    <a:pt x="127000" y="684530"/>
                    <a:pt x="106680" y="659130"/>
                    <a:pt x="95250" y="610870"/>
                  </a:cubicBezTo>
                  <a:cubicBezTo>
                    <a:pt x="67310" y="506730"/>
                    <a:pt x="0" y="165100"/>
                    <a:pt x="83820" y="80010"/>
                  </a:cubicBezTo>
                  <a:cubicBezTo>
                    <a:pt x="161290" y="0"/>
                    <a:pt x="544830" y="80010"/>
                    <a:pt x="544830" y="80010"/>
                  </a:cubicBezTo>
                </a:path>
              </a:pathLst>
            </a:custGeom>
            <a:solidFill>
              <a:srgbClr val="FFF234">
                <a:alpha val="49804"/>
              </a:srgbClr>
            </a:solidFill>
            <a:ln cap="sq">
              <a:noFill/>
              <a:prstDash val="solid"/>
              <a:miter/>
            </a:ln>
          </p:spPr>
          <p:txBody>
            <a:bodyPr/>
            <a:lstStyle/>
            <a:p>
              <a:endParaRPr lang="zh-CN" altLang="en-US"/>
            </a:p>
          </p:txBody>
        </p:sp>
      </p:grpSp>
      <p:grpSp>
        <p:nvGrpSpPr>
          <p:cNvPr id="11" name="Group 11"/>
          <p:cNvGrpSpPr/>
          <p:nvPr/>
        </p:nvGrpSpPr>
        <p:grpSpPr>
          <a:xfrm>
            <a:off x="14732231" y="4642485"/>
            <a:ext cx="2157412" cy="1002030"/>
            <a:chOff x="0" y="0"/>
            <a:chExt cx="2876550" cy="1336040"/>
          </a:xfrm>
        </p:grpSpPr>
        <p:sp>
          <p:nvSpPr>
            <p:cNvPr id="12" name="Freeform 12"/>
            <p:cNvSpPr/>
            <p:nvPr/>
          </p:nvSpPr>
          <p:spPr>
            <a:xfrm>
              <a:off x="-26670" y="50800"/>
              <a:ext cx="2870200" cy="1233170"/>
            </a:xfrm>
            <a:custGeom>
              <a:avLst/>
              <a:gdLst/>
              <a:ahLst/>
              <a:cxnLst/>
              <a:rect l="l" t="t" r="r" b="b"/>
              <a:pathLst>
                <a:path w="2870200" h="1233170">
                  <a:moveTo>
                    <a:pt x="77470" y="0"/>
                  </a:moveTo>
                  <a:cubicBezTo>
                    <a:pt x="628650" y="3810"/>
                    <a:pt x="699770" y="5080"/>
                    <a:pt x="779780" y="17780"/>
                  </a:cubicBezTo>
                  <a:cubicBezTo>
                    <a:pt x="855980" y="29210"/>
                    <a:pt x="929640" y="45720"/>
                    <a:pt x="1005840" y="72390"/>
                  </a:cubicBezTo>
                  <a:cubicBezTo>
                    <a:pt x="1087120" y="100330"/>
                    <a:pt x="1174750" y="142240"/>
                    <a:pt x="1249680" y="185420"/>
                  </a:cubicBezTo>
                  <a:cubicBezTo>
                    <a:pt x="1320800" y="224790"/>
                    <a:pt x="1365250" y="257810"/>
                    <a:pt x="1445260" y="320040"/>
                  </a:cubicBezTo>
                  <a:cubicBezTo>
                    <a:pt x="1587500" y="431800"/>
                    <a:pt x="1896110" y="838200"/>
                    <a:pt x="2014220" y="822960"/>
                  </a:cubicBezTo>
                  <a:cubicBezTo>
                    <a:pt x="2081530" y="814070"/>
                    <a:pt x="2086610" y="693420"/>
                    <a:pt x="2147570" y="624840"/>
                  </a:cubicBezTo>
                  <a:cubicBezTo>
                    <a:pt x="2235200" y="527050"/>
                    <a:pt x="2429510" y="377190"/>
                    <a:pt x="2517140" y="314960"/>
                  </a:cubicBezTo>
                  <a:cubicBezTo>
                    <a:pt x="2561590" y="284480"/>
                    <a:pt x="2585720" y="243840"/>
                    <a:pt x="2622550" y="252730"/>
                  </a:cubicBezTo>
                  <a:cubicBezTo>
                    <a:pt x="2692400" y="271780"/>
                    <a:pt x="2870200" y="590550"/>
                    <a:pt x="2851150" y="648970"/>
                  </a:cubicBezTo>
                  <a:cubicBezTo>
                    <a:pt x="2843530" y="674370"/>
                    <a:pt x="2801620" y="662940"/>
                    <a:pt x="2772410" y="683260"/>
                  </a:cubicBezTo>
                  <a:cubicBezTo>
                    <a:pt x="2724150" y="715010"/>
                    <a:pt x="2661920" y="796290"/>
                    <a:pt x="2602230" y="847090"/>
                  </a:cubicBezTo>
                  <a:cubicBezTo>
                    <a:pt x="2542540" y="899160"/>
                    <a:pt x="2473960" y="937260"/>
                    <a:pt x="2411730" y="989330"/>
                  </a:cubicBezTo>
                  <a:cubicBezTo>
                    <a:pt x="2348230" y="1042670"/>
                    <a:pt x="2299970" y="1122680"/>
                    <a:pt x="2226310" y="1163320"/>
                  </a:cubicBezTo>
                  <a:cubicBezTo>
                    <a:pt x="2150110" y="1205230"/>
                    <a:pt x="2049780" y="1233170"/>
                    <a:pt x="1963420" y="1233170"/>
                  </a:cubicBezTo>
                  <a:cubicBezTo>
                    <a:pt x="1880870" y="1233170"/>
                    <a:pt x="1811020" y="1217930"/>
                    <a:pt x="1720850" y="1169670"/>
                  </a:cubicBezTo>
                  <a:cubicBezTo>
                    <a:pt x="1567180" y="1087120"/>
                    <a:pt x="1314450" y="797560"/>
                    <a:pt x="1177290" y="689610"/>
                  </a:cubicBezTo>
                  <a:cubicBezTo>
                    <a:pt x="1098550" y="628650"/>
                    <a:pt x="1052830" y="591820"/>
                    <a:pt x="984250" y="557530"/>
                  </a:cubicBezTo>
                  <a:cubicBezTo>
                    <a:pt x="916940" y="523240"/>
                    <a:pt x="842010" y="499110"/>
                    <a:pt x="767080" y="482600"/>
                  </a:cubicBezTo>
                  <a:cubicBezTo>
                    <a:pt x="692150" y="464820"/>
                    <a:pt x="626110" y="462280"/>
                    <a:pt x="534670" y="457200"/>
                  </a:cubicBezTo>
                  <a:cubicBezTo>
                    <a:pt x="407670" y="450850"/>
                    <a:pt x="153670" y="537210"/>
                    <a:pt x="77470" y="462280"/>
                  </a:cubicBezTo>
                  <a:cubicBezTo>
                    <a:pt x="0" y="386080"/>
                    <a:pt x="77470" y="0"/>
                    <a:pt x="77470" y="0"/>
                  </a:cubicBezTo>
                </a:path>
              </a:pathLst>
            </a:custGeom>
            <a:solidFill>
              <a:srgbClr val="FFF234">
                <a:alpha val="49804"/>
              </a:srgbClr>
            </a:solidFill>
            <a:ln cap="sq">
              <a:noFill/>
              <a:prstDash val="solid"/>
              <a:miter/>
            </a:ln>
          </p:spPr>
          <p:txBody>
            <a:bodyPr/>
            <a:lstStyle/>
            <a:p>
              <a:endParaRPr lang="zh-CN" altLang="en-US"/>
            </a:p>
          </p:txBody>
        </p:sp>
      </p:grpSp>
      <p:grpSp>
        <p:nvGrpSpPr>
          <p:cNvPr id="13" name="Group 13"/>
          <p:cNvGrpSpPr/>
          <p:nvPr/>
        </p:nvGrpSpPr>
        <p:grpSpPr>
          <a:xfrm>
            <a:off x="10484168" y="7524750"/>
            <a:ext cx="80010" cy="422910"/>
            <a:chOff x="0" y="0"/>
            <a:chExt cx="106680" cy="563880"/>
          </a:xfrm>
        </p:grpSpPr>
        <p:sp>
          <p:nvSpPr>
            <p:cNvPr id="14" name="Freeform 14"/>
            <p:cNvSpPr/>
            <p:nvPr/>
          </p:nvSpPr>
          <p:spPr>
            <a:xfrm>
              <a:off x="50800" y="50800"/>
              <a:ext cx="5080" cy="462280"/>
            </a:xfrm>
            <a:custGeom>
              <a:avLst/>
              <a:gdLst/>
              <a:ahLst/>
              <a:cxnLst/>
              <a:rect l="l" t="t" r="r" b="b"/>
              <a:pathLst>
                <a:path w="5080" h="462280">
                  <a:moveTo>
                    <a:pt x="5080" y="0"/>
                  </a:moveTo>
                  <a:cubicBezTo>
                    <a:pt x="0" y="462280"/>
                    <a:pt x="0" y="0"/>
                    <a:pt x="0" y="0"/>
                  </a:cubicBezTo>
                </a:path>
              </a:pathLst>
            </a:custGeom>
            <a:solidFill>
              <a:srgbClr val="CCCCCC">
                <a:alpha val="49804"/>
              </a:srgbClr>
            </a:solidFill>
            <a:ln cap="sq">
              <a:noFill/>
              <a:prstDash val="solid"/>
              <a:miter/>
            </a:ln>
          </p:spPr>
          <p:txBody>
            <a:bodyPr/>
            <a:lstStyle/>
            <a:p>
              <a:endParaRPr lang="zh-CN" altLang="en-US"/>
            </a:p>
          </p:txBody>
        </p:sp>
      </p:grpSp>
      <p:grpSp>
        <p:nvGrpSpPr>
          <p:cNvPr id="15" name="Group 15"/>
          <p:cNvGrpSpPr/>
          <p:nvPr/>
        </p:nvGrpSpPr>
        <p:grpSpPr>
          <a:xfrm>
            <a:off x="13311014" y="3674745"/>
            <a:ext cx="1704023" cy="1468755"/>
            <a:chOff x="0" y="0"/>
            <a:chExt cx="2272030" cy="1958340"/>
          </a:xfrm>
        </p:grpSpPr>
        <p:sp>
          <p:nvSpPr>
            <p:cNvPr id="16" name="Freeform 16"/>
            <p:cNvSpPr/>
            <p:nvPr/>
          </p:nvSpPr>
          <p:spPr>
            <a:xfrm>
              <a:off x="50800" y="-11430"/>
              <a:ext cx="2189480" cy="1936750"/>
            </a:xfrm>
            <a:custGeom>
              <a:avLst/>
              <a:gdLst/>
              <a:ahLst/>
              <a:cxnLst/>
              <a:rect l="l" t="t" r="r" b="b"/>
              <a:pathLst>
                <a:path w="2189480" h="1936750">
                  <a:moveTo>
                    <a:pt x="0" y="1715770"/>
                  </a:moveTo>
                  <a:cubicBezTo>
                    <a:pt x="83820" y="1496060"/>
                    <a:pt x="129540" y="1417320"/>
                    <a:pt x="175260" y="1348740"/>
                  </a:cubicBezTo>
                  <a:cubicBezTo>
                    <a:pt x="222250" y="1277620"/>
                    <a:pt x="285750" y="1211580"/>
                    <a:pt x="334010" y="1141730"/>
                  </a:cubicBezTo>
                  <a:cubicBezTo>
                    <a:pt x="379730" y="1075690"/>
                    <a:pt x="405130" y="1032510"/>
                    <a:pt x="458470" y="942340"/>
                  </a:cubicBezTo>
                  <a:cubicBezTo>
                    <a:pt x="568960" y="753110"/>
                    <a:pt x="754380" y="162560"/>
                    <a:pt x="944880" y="62230"/>
                  </a:cubicBezTo>
                  <a:cubicBezTo>
                    <a:pt x="1062990" y="0"/>
                    <a:pt x="1262380" y="36830"/>
                    <a:pt x="1330960" y="97790"/>
                  </a:cubicBezTo>
                  <a:cubicBezTo>
                    <a:pt x="1384300" y="144780"/>
                    <a:pt x="1358900" y="250190"/>
                    <a:pt x="1381760" y="326390"/>
                  </a:cubicBezTo>
                  <a:cubicBezTo>
                    <a:pt x="1407160" y="403860"/>
                    <a:pt x="1441450" y="478790"/>
                    <a:pt x="1475740" y="556260"/>
                  </a:cubicBezTo>
                  <a:cubicBezTo>
                    <a:pt x="1512570" y="638810"/>
                    <a:pt x="1548130" y="712470"/>
                    <a:pt x="1600200" y="803910"/>
                  </a:cubicBezTo>
                  <a:cubicBezTo>
                    <a:pt x="1666240" y="923290"/>
                    <a:pt x="1760220" y="1070610"/>
                    <a:pt x="1851660" y="1206500"/>
                  </a:cubicBezTo>
                  <a:cubicBezTo>
                    <a:pt x="1949450" y="1352550"/>
                    <a:pt x="2189480" y="1527810"/>
                    <a:pt x="2170430" y="1649730"/>
                  </a:cubicBezTo>
                  <a:cubicBezTo>
                    <a:pt x="2152650" y="1761490"/>
                    <a:pt x="1911350" y="1936750"/>
                    <a:pt x="1800860" y="1918970"/>
                  </a:cubicBezTo>
                  <a:cubicBezTo>
                    <a:pt x="1678940" y="1898650"/>
                    <a:pt x="1581150" y="1623060"/>
                    <a:pt x="1479550" y="1471930"/>
                  </a:cubicBezTo>
                  <a:cubicBezTo>
                    <a:pt x="1379220" y="1322070"/>
                    <a:pt x="1280160" y="1173480"/>
                    <a:pt x="1195070" y="1016000"/>
                  </a:cubicBezTo>
                  <a:cubicBezTo>
                    <a:pt x="1107440" y="857250"/>
                    <a:pt x="994410" y="660400"/>
                    <a:pt x="962660" y="520700"/>
                  </a:cubicBezTo>
                  <a:cubicBezTo>
                    <a:pt x="941070" y="425450"/>
                    <a:pt x="924560" y="290830"/>
                    <a:pt x="962660" y="270510"/>
                  </a:cubicBezTo>
                  <a:cubicBezTo>
                    <a:pt x="1005840" y="246380"/>
                    <a:pt x="1223010" y="353060"/>
                    <a:pt x="1248410" y="454660"/>
                  </a:cubicBezTo>
                  <a:cubicBezTo>
                    <a:pt x="1291590" y="624840"/>
                    <a:pt x="920750" y="1074420"/>
                    <a:pt x="775970" y="1303020"/>
                  </a:cubicBezTo>
                  <a:cubicBezTo>
                    <a:pt x="673100" y="1468120"/>
                    <a:pt x="538480" y="1606550"/>
                    <a:pt x="485140" y="1713230"/>
                  </a:cubicBezTo>
                  <a:cubicBezTo>
                    <a:pt x="454660" y="1774190"/>
                    <a:pt x="478790" y="1846580"/>
                    <a:pt x="435610" y="1866900"/>
                  </a:cubicBezTo>
                  <a:cubicBezTo>
                    <a:pt x="364490" y="1903730"/>
                    <a:pt x="0" y="1715770"/>
                    <a:pt x="0" y="1715770"/>
                  </a:cubicBezTo>
                </a:path>
              </a:pathLst>
            </a:custGeom>
            <a:solidFill>
              <a:srgbClr val="97C1E8">
                <a:alpha val="49804"/>
              </a:srgbClr>
            </a:solidFill>
            <a:ln cap="sq">
              <a:noFill/>
              <a:prstDash val="solid"/>
              <a:miter/>
            </a:ln>
          </p:spPr>
          <p:txBody>
            <a:bodyPr/>
            <a:lstStyle/>
            <a:p>
              <a:endParaRPr lang="zh-CN" altLang="en-US"/>
            </a:p>
          </p:txBody>
        </p:sp>
      </p:grpSp>
      <p:sp>
        <p:nvSpPr>
          <p:cNvPr id="17" name="Freeform 17"/>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249382" y="4088710"/>
            <a:ext cx="9694253" cy="2998595"/>
          </a:xfrm>
          <a:custGeom>
            <a:avLst/>
            <a:gdLst/>
            <a:ahLst/>
            <a:cxnLst/>
            <a:rect l="l" t="t" r="r" b="b"/>
            <a:pathLst>
              <a:path w="9694253" h="2998595">
                <a:moveTo>
                  <a:pt x="0" y="0"/>
                </a:moveTo>
                <a:lnTo>
                  <a:pt x="9694253" y="0"/>
                </a:lnTo>
                <a:lnTo>
                  <a:pt x="9694253" y="2998595"/>
                </a:lnTo>
                <a:lnTo>
                  <a:pt x="0" y="2998595"/>
                </a:lnTo>
                <a:lnTo>
                  <a:pt x="0" y="0"/>
                </a:lnTo>
                <a:close/>
              </a:path>
            </a:pathLst>
          </a:custGeom>
          <a:blipFill>
            <a:blip r:embed="rId4"/>
            <a:stretch>
              <a:fillRect/>
            </a:stretch>
          </a:blipFill>
        </p:spPr>
        <p:txBody>
          <a:bodyPr/>
          <a:lstStyle/>
          <a:p>
            <a:endParaRPr lang="zh-CN" altLang="en-US"/>
          </a:p>
        </p:txBody>
      </p:sp>
      <p:sp>
        <p:nvSpPr>
          <p:cNvPr id="7" name="Freeform 7"/>
          <p:cNvSpPr/>
          <p:nvPr/>
        </p:nvSpPr>
        <p:spPr>
          <a:xfrm>
            <a:off x="10038888" y="2894157"/>
            <a:ext cx="7826537" cy="5918515"/>
          </a:xfrm>
          <a:custGeom>
            <a:avLst/>
            <a:gdLst/>
            <a:ahLst/>
            <a:cxnLst/>
            <a:rect l="l" t="t" r="r" b="b"/>
            <a:pathLst>
              <a:path w="7826537" h="5918515">
                <a:moveTo>
                  <a:pt x="0" y="0"/>
                </a:moveTo>
                <a:lnTo>
                  <a:pt x="7826537" y="0"/>
                </a:lnTo>
                <a:lnTo>
                  <a:pt x="7826537" y="5918515"/>
                </a:lnTo>
                <a:lnTo>
                  <a:pt x="0" y="5918515"/>
                </a:lnTo>
                <a:lnTo>
                  <a:pt x="0" y="0"/>
                </a:lnTo>
                <a:close/>
              </a:path>
            </a:pathLst>
          </a:custGeom>
          <a:blipFill>
            <a:blip r:embed="rId5"/>
            <a:stretch>
              <a:fillRect/>
            </a:stretch>
          </a:blipFill>
        </p:spPr>
        <p:txBody>
          <a:bodyPr/>
          <a:lstStyle/>
          <a:p>
            <a:endParaRPr lang="zh-CN" altLang="en-US"/>
          </a:p>
        </p:txBody>
      </p:sp>
      <p:sp>
        <p:nvSpPr>
          <p:cNvPr id="8" name="TextBox 8"/>
          <p:cNvSpPr txBox="1"/>
          <p:nvPr/>
        </p:nvSpPr>
        <p:spPr>
          <a:xfrm>
            <a:off x="596211" y="452582"/>
            <a:ext cx="11183144" cy="2441575"/>
          </a:xfrm>
          <a:prstGeom prst="rect">
            <a:avLst/>
          </a:prstGeom>
        </p:spPr>
        <p:txBody>
          <a:bodyPr lIns="0" tIns="0" rIns="0" bIns="0" rtlCol="0" anchor="t">
            <a:spAutoFit/>
          </a:bodyPr>
          <a:lstStyle/>
          <a:p>
            <a:pPr>
              <a:lnSpc>
                <a:spcPts val="6499"/>
              </a:lnSpc>
            </a:pPr>
            <a:r>
              <a:rPr lang="en-US" sz="4999">
                <a:solidFill>
                  <a:srgbClr val="FFFFFF"/>
                </a:solidFill>
                <a:latin typeface="Oswald Bold"/>
              </a:rPr>
              <a:t>MODEL: Gradient Boosting</a:t>
            </a:r>
          </a:p>
          <a:p>
            <a:pPr>
              <a:lnSpc>
                <a:spcPts val="6499"/>
              </a:lnSpc>
            </a:pPr>
            <a:endParaRPr lang="en-US" sz="4999">
              <a:solidFill>
                <a:srgbClr val="FFFFFF"/>
              </a:solidFill>
              <a:latin typeface="Oswald Bold"/>
            </a:endParaRPr>
          </a:p>
          <a:p>
            <a:pPr>
              <a:lnSpc>
                <a:spcPts val="6499"/>
              </a:lnSpc>
              <a:spcBef>
                <a:spcPct val="0"/>
              </a:spcBef>
            </a:pPr>
            <a:endParaRPr lang="en-US" sz="4999">
              <a:solidFill>
                <a:srgbClr val="FFFFFF"/>
              </a:solidFill>
              <a:latin typeface="Oswald Bold"/>
            </a:endParaRPr>
          </a:p>
        </p:txBody>
      </p:sp>
      <p:sp>
        <p:nvSpPr>
          <p:cNvPr id="9" name="Freeform 9"/>
          <p:cNvSpPr/>
          <p:nvPr/>
        </p:nvSpPr>
        <p:spPr>
          <a:xfrm>
            <a:off x="16186471" y="111818"/>
            <a:ext cx="1678954" cy="1532427"/>
          </a:xfrm>
          <a:custGeom>
            <a:avLst/>
            <a:gdLst/>
            <a:ahLst/>
            <a:cxnLst/>
            <a:rect l="l" t="t" r="r" b="b"/>
            <a:pathLst>
              <a:path w="1678954" h="1532427">
                <a:moveTo>
                  <a:pt x="0" y="0"/>
                </a:moveTo>
                <a:lnTo>
                  <a:pt x="1678954" y="0"/>
                </a:lnTo>
                <a:lnTo>
                  <a:pt x="1678954" y="1532427"/>
                </a:lnTo>
                <a:lnTo>
                  <a:pt x="0" y="1532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6" name="Freeform 6"/>
          <p:cNvSpPr/>
          <p:nvPr/>
        </p:nvSpPr>
        <p:spPr>
          <a:xfrm>
            <a:off x="1028700" y="2627064"/>
            <a:ext cx="16710074" cy="7164368"/>
          </a:xfrm>
          <a:custGeom>
            <a:avLst/>
            <a:gdLst/>
            <a:ahLst/>
            <a:cxnLst/>
            <a:rect l="l" t="t" r="r" b="b"/>
            <a:pathLst>
              <a:path w="16710074" h="7164368">
                <a:moveTo>
                  <a:pt x="0" y="0"/>
                </a:moveTo>
                <a:lnTo>
                  <a:pt x="16710074" y="0"/>
                </a:lnTo>
                <a:lnTo>
                  <a:pt x="16710074" y="7164369"/>
                </a:lnTo>
                <a:lnTo>
                  <a:pt x="0" y="7164369"/>
                </a:lnTo>
                <a:lnTo>
                  <a:pt x="0" y="0"/>
                </a:lnTo>
                <a:close/>
              </a:path>
            </a:pathLst>
          </a:custGeom>
          <a:blipFill>
            <a:blip r:embed="rId4"/>
            <a:stretch>
              <a:fillRect/>
            </a:stretch>
          </a:blipFill>
        </p:spPr>
        <p:txBody>
          <a:bodyPr/>
          <a:lstStyle/>
          <a:p>
            <a:endParaRPr lang="zh-CN" altLang="en-US"/>
          </a:p>
        </p:txBody>
      </p:sp>
      <p:sp>
        <p:nvSpPr>
          <p:cNvPr id="7" name="TextBox 7"/>
          <p:cNvSpPr txBox="1"/>
          <p:nvPr/>
        </p:nvSpPr>
        <p:spPr>
          <a:xfrm>
            <a:off x="267922" y="5533621"/>
            <a:ext cx="18231630" cy="701675"/>
          </a:xfrm>
          <a:prstGeom prst="rect">
            <a:avLst/>
          </a:prstGeom>
        </p:spPr>
        <p:txBody>
          <a:bodyPr lIns="0" tIns="0" rIns="0" bIns="0" rtlCol="0" anchor="t">
            <a:spAutoFit/>
          </a:bodyPr>
          <a:lstStyle/>
          <a:p>
            <a:pPr algn="ctr">
              <a:lnSpc>
                <a:spcPts val="2800"/>
              </a:lnSpc>
            </a:pPr>
            <a:r>
              <a:rPr lang="en-US" sz="2000">
                <a:solidFill>
                  <a:srgbClr val="000000"/>
                </a:solidFill>
                <a:latin typeface="DM Sans Bold"/>
              </a:rPr>
              <a:t>votingC = ensemble.VotingClassifier(estimators=[('tr', tr_best),('gb', gb_best),('lr', lr_best),('mlp',mlp_best),('xgb',xgb_best)], voting='soft')</a:t>
            </a:r>
          </a:p>
          <a:p>
            <a:pPr algn="ctr">
              <a:lnSpc>
                <a:spcPts val="2800"/>
              </a:lnSpc>
            </a:pPr>
            <a:endParaRPr lang="en-US" sz="2000">
              <a:solidFill>
                <a:srgbClr val="000000"/>
              </a:solidFill>
              <a:latin typeface="DM Sans Bold"/>
            </a:endParaRPr>
          </a:p>
        </p:txBody>
      </p:sp>
      <p:grpSp>
        <p:nvGrpSpPr>
          <p:cNvPr id="8" name="Group 8"/>
          <p:cNvGrpSpPr/>
          <p:nvPr/>
        </p:nvGrpSpPr>
        <p:grpSpPr>
          <a:xfrm>
            <a:off x="1865168" y="9258300"/>
            <a:ext cx="3401984" cy="361530"/>
            <a:chOff x="0" y="0"/>
            <a:chExt cx="895996" cy="95218"/>
          </a:xfrm>
        </p:grpSpPr>
        <p:sp>
          <p:nvSpPr>
            <p:cNvPr id="9" name="Freeform 9"/>
            <p:cNvSpPr/>
            <p:nvPr/>
          </p:nvSpPr>
          <p:spPr>
            <a:xfrm>
              <a:off x="0" y="0"/>
              <a:ext cx="895996" cy="95218"/>
            </a:xfrm>
            <a:custGeom>
              <a:avLst/>
              <a:gdLst/>
              <a:ahLst/>
              <a:cxnLst/>
              <a:rect l="l" t="t" r="r" b="b"/>
              <a:pathLst>
                <a:path w="895996" h="95218">
                  <a:moveTo>
                    <a:pt x="0" y="0"/>
                  </a:moveTo>
                  <a:lnTo>
                    <a:pt x="895996" y="0"/>
                  </a:lnTo>
                  <a:lnTo>
                    <a:pt x="895996" y="95218"/>
                  </a:lnTo>
                  <a:lnTo>
                    <a:pt x="0" y="95218"/>
                  </a:lnTo>
                  <a:close/>
                </a:path>
              </a:pathLst>
            </a:custGeom>
            <a:solidFill>
              <a:srgbClr val="FFF234">
                <a:alpha val="51765"/>
              </a:srgbClr>
            </a:solidFill>
          </p:spPr>
          <p:txBody>
            <a:bodyPr/>
            <a:lstStyle/>
            <a:p>
              <a:endParaRPr lang="zh-CN" altLang="en-US"/>
            </a:p>
          </p:txBody>
        </p:sp>
        <p:sp>
          <p:nvSpPr>
            <p:cNvPr id="10" name="TextBox 10"/>
            <p:cNvSpPr txBox="1"/>
            <p:nvPr/>
          </p:nvSpPr>
          <p:spPr>
            <a:xfrm>
              <a:off x="0" y="-28575"/>
              <a:ext cx="895996" cy="123793"/>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596211" y="452582"/>
            <a:ext cx="11183144" cy="1622425"/>
          </a:xfrm>
          <a:prstGeom prst="rect">
            <a:avLst/>
          </a:prstGeom>
        </p:spPr>
        <p:txBody>
          <a:bodyPr lIns="0" tIns="0" rIns="0" bIns="0" rtlCol="0" anchor="t">
            <a:spAutoFit/>
          </a:bodyPr>
          <a:lstStyle/>
          <a:p>
            <a:pPr>
              <a:lnSpc>
                <a:spcPts val="6499"/>
              </a:lnSpc>
            </a:pPr>
            <a:r>
              <a:rPr lang="en-US" sz="4999">
                <a:solidFill>
                  <a:srgbClr val="FFFFFF"/>
                </a:solidFill>
                <a:latin typeface="Oswald Bold"/>
              </a:rPr>
              <a:t>VOTE</a:t>
            </a:r>
          </a:p>
          <a:p>
            <a:pPr>
              <a:lnSpc>
                <a:spcPts val="6499"/>
              </a:lnSpc>
              <a:spcBef>
                <a:spcPct val="0"/>
              </a:spcBef>
            </a:pPr>
            <a:endParaRPr lang="en-US" sz="4999">
              <a:solidFill>
                <a:srgbClr val="FFFFFF"/>
              </a:solidFill>
              <a:latin typeface="Oswald Bold"/>
            </a:endParaRPr>
          </a:p>
        </p:txBody>
      </p:sp>
      <p:sp>
        <p:nvSpPr>
          <p:cNvPr id="12" name="TextBox 12"/>
          <p:cNvSpPr txBox="1"/>
          <p:nvPr/>
        </p:nvSpPr>
        <p:spPr>
          <a:xfrm>
            <a:off x="670426" y="2036907"/>
            <a:ext cx="5654173" cy="521335"/>
          </a:xfrm>
          <a:prstGeom prst="rect">
            <a:avLst/>
          </a:prstGeom>
        </p:spPr>
        <p:txBody>
          <a:bodyPr wrap="square" lIns="0" tIns="0" rIns="0" bIns="0" rtlCol="0" anchor="t">
            <a:spAutoFit/>
          </a:bodyPr>
          <a:lstStyle/>
          <a:p>
            <a:pPr marL="690874" lvl="1" indent="-345437" algn="ctr">
              <a:lnSpc>
                <a:spcPts val="4159"/>
              </a:lnSpc>
              <a:buFont typeface="Arial"/>
              <a:buChar char="•"/>
            </a:pPr>
            <a:r>
              <a:rPr lang="en-US" sz="3199" dirty="0">
                <a:solidFill>
                  <a:srgbClr val="000000"/>
                </a:solidFill>
                <a:latin typeface="DM Sans Bold"/>
              </a:rPr>
              <a:t>create a voting classifier</a:t>
            </a:r>
          </a:p>
        </p:txBody>
      </p:sp>
      <p:grpSp>
        <p:nvGrpSpPr>
          <p:cNvPr id="13" name="Group 13"/>
          <p:cNvGrpSpPr/>
          <p:nvPr/>
        </p:nvGrpSpPr>
        <p:grpSpPr>
          <a:xfrm>
            <a:off x="1984317" y="6054531"/>
            <a:ext cx="15538565" cy="361530"/>
            <a:chOff x="0" y="0"/>
            <a:chExt cx="4092462" cy="95218"/>
          </a:xfrm>
        </p:grpSpPr>
        <p:sp>
          <p:nvSpPr>
            <p:cNvPr id="14" name="Freeform 14"/>
            <p:cNvSpPr/>
            <p:nvPr/>
          </p:nvSpPr>
          <p:spPr>
            <a:xfrm>
              <a:off x="0" y="0"/>
              <a:ext cx="4092462" cy="95218"/>
            </a:xfrm>
            <a:custGeom>
              <a:avLst/>
              <a:gdLst/>
              <a:ahLst/>
              <a:cxnLst/>
              <a:rect l="l" t="t" r="r" b="b"/>
              <a:pathLst>
                <a:path w="4092462" h="95218">
                  <a:moveTo>
                    <a:pt x="0" y="0"/>
                  </a:moveTo>
                  <a:lnTo>
                    <a:pt x="4092462" y="0"/>
                  </a:lnTo>
                  <a:lnTo>
                    <a:pt x="4092462" y="95218"/>
                  </a:lnTo>
                  <a:lnTo>
                    <a:pt x="0" y="95218"/>
                  </a:lnTo>
                  <a:close/>
                </a:path>
              </a:pathLst>
            </a:custGeom>
            <a:solidFill>
              <a:srgbClr val="FFF234">
                <a:alpha val="51765"/>
              </a:srgbClr>
            </a:solidFill>
          </p:spPr>
          <p:txBody>
            <a:bodyPr/>
            <a:lstStyle/>
            <a:p>
              <a:endParaRPr lang="zh-CN" altLang="en-US"/>
            </a:p>
          </p:txBody>
        </p:sp>
        <p:sp>
          <p:nvSpPr>
            <p:cNvPr id="15" name="TextBox 15"/>
            <p:cNvSpPr txBox="1"/>
            <p:nvPr/>
          </p:nvSpPr>
          <p:spPr>
            <a:xfrm>
              <a:off x="0" y="-28575"/>
              <a:ext cx="4092462" cy="123793"/>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87285" y="5546741"/>
            <a:ext cx="17184485" cy="361530"/>
            <a:chOff x="0" y="0"/>
            <a:chExt cx="4525955" cy="95218"/>
          </a:xfrm>
        </p:grpSpPr>
        <p:sp>
          <p:nvSpPr>
            <p:cNvPr id="17" name="Freeform 17"/>
            <p:cNvSpPr/>
            <p:nvPr/>
          </p:nvSpPr>
          <p:spPr>
            <a:xfrm>
              <a:off x="0" y="0"/>
              <a:ext cx="4525955" cy="95218"/>
            </a:xfrm>
            <a:custGeom>
              <a:avLst/>
              <a:gdLst/>
              <a:ahLst/>
              <a:cxnLst/>
              <a:rect l="l" t="t" r="r" b="b"/>
              <a:pathLst>
                <a:path w="4525955" h="95218">
                  <a:moveTo>
                    <a:pt x="0" y="0"/>
                  </a:moveTo>
                  <a:lnTo>
                    <a:pt x="4525955" y="0"/>
                  </a:lnTo>
                  <a:lnTo>
                    <a:pt x="4525955" y="95218"/>
                  </a:lnTo>
                  <a:lnTo>
                    <a:pt x="0" y="95218"/>
                  </a:lnTo>
                  <a:close/>
                </a:path>
              </a:pathLst>
            </a:custGeom>
            <a:solidFill>
              <a:srgbClr val="FFF234">
                <a:alpha val="51765"/>
              </a:srgbClr>
            </a:solidFill>
          </p:spPr>
          <p:txBody>
            <a:bodyPr/>
            <a:lstStyle/>
            <a:p>
              <a:endParaRPr lang="zh-CN" altLang="en-US"/>
            </a:p>
          </p:txBody>
        </p:sp>
        <p:sp>
          <p:nvSpPr>
            <p:cNvPr id="18" name="TextBox 18"/>
            <p:cNvSpPr txBox="1"/>
            <p:nvPr/>
          </p:nvSpPr>
          <p:spPr>
            <a:xfrm>
              <a:off x="0" y="-28575"/>
              <a:ext cx="4525955" cy="123793"/>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zh-CN" altLang="en-US"/>
          </a:p>
        </p:txBody>
      </p:sp>
      <p:grpSp>
        <p:nvGrpSpPr>
          <p:cNvPr id="3" name="Group 3"/>
          <p:cNvGrpSpPr/>
          <p:nvPr/>
        </p:nvGrpSpPr>
        <p:grpSpPr>
          <a:xfrm>
            <a:off x="0" y="1028700"/>
            <a:ext cx="18288000" cy="7390015"/>
            <a:chOff x="0" y="0"/>
            <a:chExt cx="4816593" cy="1946341"/>
          </a:xfrm>
        </p:grpSpPr>
        <p:sp>
          <p:nvSpPr>
            <p:cNvPr id="4" name="Freeform 4"/>
            <p:cNvSpPr/>
            <p:nvPr/>
          </p:nvSpPr>
          <p:spPr>
            <a:xfrm>
              <a:off x="0" y="0"/>
              <a:ext cx="4816592" cy="1946341"/>
            </a:xfrm>
            <a:custGeom>
              <a:avLst/>
              <a:gdLst/>
              <a:ahLst/>
              <a:cxnLst/>
              <a:rect l="l" t="t" r="r" b="b"/>
              <a:pathLst>
                <a:path w="4816592" h="1946341">
                  <a:moveTo>
                    <a:pt x="0" y="0"/>
                  </a:moveTo>
                  <a:lnTo>
                    <a:pt x="4816592" y="0"/>
                  </a:lnTo>
                  <a:lnTo>
                    <a:pt x="4816592" y="1946341"/>
                  </a:lnTo>
                  <a:lnTo>
                    <a:pt x="0" y="1946341"/>
                  </a:lnTo>
                  <a:close/>
                </a:path>
              </a:pathLst>
            </a:custGeom>
            <a:solidFill>
              <a:srgbClr val="1A1A1A"/>
            </a:solidFill>
          </p:spPr>
          <p:txBody>
            <a:bodyPr/>
            <a:lstStyle/>
            <a:p>
              <a:endParaRPr lang="zh-CN" altLang="en-US"/>
            </a:p>
          </p:txBody>
        </p:sp>
        <p:sp>
          <p:nvSpPr>
            <p:cNvPr id="5" name="TextBox 5"/>
            <p:cNvSpPr txBox="1"/>
            <p:nvPr/>
          </p:nvSpPr>
          <p:spPr>
            <a:xfrm>
              <a:off x="0" y="-28575"/>
              <a:ext cx="4816593" cy="197491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095555" y="-2829443"/>
            <a:ext cx="21314452" cy="14781174"/>
          </a:xfrm>
          <a:custGeom>
            <a:avLst/>
            <a:gdLst/>
            <a:ahLst/>
            <a:cxnLst/>
            <a:rect l="l" t="t" r="r" b="b"/>
            <a:pathLst>
              <a:path w="21314452" h="14781174">
                <a:moveTo>
                  <a:pt x="0" y="0"/>
                </a:moveTo>
                <a:lnTo>
                  <a:pt x="21314452" y="0"/>
                </a:lnTo>
                <a:lnTo>
                  <a:pt x="21314452" y="14781174"/>
                </a:lnTo>
                <a:lnTo>
                  <a:pt x="0" y="14781174"/>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TextBox 7"/>
          <p:cNvSpPr txBox="1"/>
          <p:nvPr/>
        </p:nvSpPr>
        <p:spPr>
          <a:xfrm>
            <a:off x="1346108" y="2493354"/>
            <a:ext cx="15595784" cy="4631060"/>
          </a:xfrm>
          <a:prstGeom prst="rect">
            <a:avLst/>
          </a:prstGeom>
        </p:spPr>
        <p:txBody>
          <a:bodyPr lIns="0" tIns="0" rIns="0" bIns="0" rtlCol="0" anchor="t">
            <a:spAutoFit/>
          </a:bodyPr>
          <a:lstStyle/>
          <a:p>
            <a:pPr algn="ctr">
              <a:lnSpc>
                <a:spcPts val="14075"/>
              </a:lnSpc>
            </a:pPr>
            <a:r>
              <a:rPr lang="en-US" sz="10199" spc="999" dirty="0">
                <a:solidFill>
                  <a:srgbClr val="FFFFFF"/>
                </a:solidFill>
                <a:latin typeface="Oswald Bold"/>
              </a:rPr>
              <a:t>01</a:t>
            </a:r>
          </a:p>
          <a:p>
            <a:pPr algn="ctr">
              <a:lnSpc>
                <a:spcPts val="10764"/>
              </a:lnSpc>
            </a:pPr>
            <a:r>
              <a:rPr lang="en-US" sz="7800" spc="764" dirty="0">
                <a:solidFill>
                  <a:srgbClr val="FFFFFF"/>
                </a:solidFill>
                <a:latin typeface="Oswald"/>
              </a:rPr>
              <a:t>——</a:t>
            </a:r>
            <a:r>
              <a:rPr lang="en-US" sz="7800" spc="764" dirty="0">
                <a:solidFill>
                  <a:srgbClr val="FFFFFF"/>
                </a:solidFill>
                <a:latin typeface="Oswald Bold"/>
              </a:rPr>
              <a:t>DATA PREPROCESSING——  </a:t>
            </a:r>
          </a:p>
          <a:p>
            <a:pPr algn="ctr">
              <a:lnSpc>
                <a:spcPts val="12143"/>
              </a:lnSpc>
            </a:pPr>
            <a:endParaRPr lang="en-US" sz="7800" spc="764" dirty="0">
              <a:solidFill>
                <a:srgbClr val="FFFFFF"/>
              </a:solidFill>
              <a:latin typeface="Oswald Bold"/>
            </a:endParaRPr>
          </a:p>
        </p:txBody>
      </p:sp>
      <p:sp>
        <p:nvSpPr>
          <p:cNvPr id="8" name="Freeform 8"/>
          <p:cNvSpPr/>
          <p:nvPr/>
        </p:nvSpPr>
        <p:spPr>
          <a:xfrm>
            <a:off x="8391194" y="6290652"/>
            <a:ext cx="1505611" cy="1667525"/>
          </a:xfrm>
          <a:custGeom>
            <a:avLst/>
            <a:gdLst/>
            <a:ahLst/>
            <a:cxnLst/>
            <a:rect l="l" t="t" r="r" b="b"/>
            <a:pathLst>
              <a:path w="1505611" h="1667525">
                <a:moveTo>
                  <a:pt x="0" y="0"/>
                </a:moveTo>
                <a:lnTo>
                  <a:pt x="1505612" y="0"/>
                </a:lnTo>
                <a:lnTo>
                  <a:pt x="1505612" y="1667524"/>
                </a:lnTo>
                <a:lnTo>
                  <a:pt x="0" y="1667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596211" y="2038701"/>
            <a:ext cx="5984127" cy="6901402"/>
          </a:xfrm>
          <a:custGeom>
            <a:avLst/>
            <a:gdLst/>
            <a:ahLst/>
            <a:cxnLst/>
            <a:rect l="l" t="t" r="r" b="b"/>
            <a:pathLst>
              <a:path w="5984127" h="6901402">
                <a:moveTo>
                  <a:pt x="0" y="0"/>
                </a:moveTo>
                <a:lnTo>
                  <a:pt x="5984127" y="0"/>
                </a:lnTo>
                <a:lnTo>
                  <a:pt x="5984127" y="6901402"/>
                </a:lnTo>
                <a:lnTo>
                  <a:pt x="0" y="6901402"/>
                </a:lnTo>
                <a:lnTo>
                  <a:pt x="0" y="0"/>
                </a:lnTo>
                <a:close/>
              </a:path>
            </a:pathLst>
          </a:custGeom>
          <a:blipFill>
            <a:blip r:embed="rId2"/>
            <a:stretch>
              <a:fillRect/>
            </a:stretch>
          </a:blipFill>
        </p:spPr>
        <p:txBody>
          <a:bodyPr/>
          <a:lstStyle/>
          <a:p>
            <a:endParaRPr lang="zh-CN" altLang="en-US"/>
          </a:p>
        </p:txBody>
      </p:sp>
      <p:sp>
        <p:nvSpPr>
          <p:cNvPr id="6" name="TextBox 6"/>
          <p:cNvSpPr txBox="1"/>
          <p:nvPr/>
        </p:nvSpPr>
        <p:spPr>
          <a:xfrm>
            <a:off x="693143" y="9184640"/>
            <a:ext cx="16566157" cy="656590"/>
          </a:xfrm>
          <a:prstGeom prst="rect">
            <a:avLst/>
          </a:prstGeom>
        </p:spPr>
        <p:txBody>
          <a:bodyPr lIns="0" tIns="0" rIns="0" bIns="0" rtlCol="0" anchor="t">
            <a:spAutoFit/>
          </a:bodyPr>
          <a:lstStyle/>
          <a:p>
            <a:pPr algn="ctr">
              <a:lnSpc>
                <a:spcPts val="2659"/>
              </a:lnSpc>
            </a:pPr>
            <a:r>
              <a:rPr lang="en-US" sz="1899">
                <a:solidFill>
                  <a:srgbClr val="000000"/>
                </a:solidFill>
                <a:latin typeface="DM Sans Bold"/>
              </a:rPr>
              <a:t>votingC = ensemble.VotingClassifier(estimators=[('tr', tr_best),('gb', gb_best),('lr', lr_best),('mlp',mlp_best),('xgb',xgb_best)], voting='soft')</a:t>
            </a:r>
          </a:p>
          <a:p>
            <a:pPr algn="ctr">
              <a:lnSpc>
                <a:spcPts val="2659"/>
              </a:lnSpc>
            </a:pPr>
            <a:endParaRPr lang="en-US" sz="1899">
              <a:solidFill>
                <a:srgbClr val="000000"/>
              </a:solidFill>
              <a:latin typeface="DM Sans Bold"/>
            </a:endParaRPr>
          </a:p>
        </p:txBody>
      </p:sp>
      <p:sp>
        <p:nvSpPr>
          <p:cNvPr id="7" name="Freeform 7"/>
          <p:cNvSpPr/>
          <p:nvPr/>
        </p:nvSpPr>
        <p:spPr>
          <a:xfrm>
            <a:off x="7637572" y="6418208"/>
            <a:ext cx="10450923" cy="1720579"/>
          </a:xfrm>
          <a:custGeom>
            <a:avLst/>
            <a:gdLst/>
            <a:ahLst/>
            <a:cxnLst/>
            <a:rect l="l" t="t" r="r" b="b"/>
            <a:pathLst>
              <a:path w="10450923" h="1720579">
                <a:moveTo>
                  <a:pt x="0" y="0"/>
                </a:moveTo>
                <a:lnTo>
                  <a:pt x="10450923" y="0"/>
                </a:lnTo>
                <a:lnTo>
                  <a:pt x="10450923" y="1720579"/>
                </a:lnTo>
                <a:lnTo>
                  <a:pt x="0" y="1720579"/>
                </a:lnTo>
                <a:lnTo>
                  <a:pt x="0" y="0"/>
                </a:lnTo>
                <a:close/>
              </a:path>
            </a:pathLst>
          </a:custGeom>
          <a:blipFill>
            <a:blip r:embed="rId3"/>
            <a:stretch>
              <a:fillRect/>
            </a:stretch>
          </a:blipFill>
        </p:spPr>
        <p:txBody>
          <a:bodyPr/>
          <a:lstStyle/>
          <a:p>
            <a:endParaRPr lang="zh-CN" altLang="en-US"/>
          </a:p>
        </p:txBody>
      </p:sp>
      <p:grpSp>
        <p:nvGrpSpPr>
          <p:cNvPr id="8" name="Group 8"/>
          <p:cNvGrpSpPr/>
          <p:nvPr/>
        </p:nvGrpSpPr>
        <p:grpSpPr>
          <a:xfrm>
            <a:off x="15404923" y="9108858"/>
            <a:ext cx="1726559" cy="423127"/>
            <a:chOff x="0" y="0"/>
            <a:chExt cx="454732" cy="111441"/>
          </a:xfrm>
        </p:grpSpPr>
        <p:sp>
          <p:nvSpPr>
            <p:cNvPr id="9" name="Freeform 9"/>
            <p:cNvSpPr/>
            <p:nvPr/>
          </p:nvSpPr>
          <p:spPr>
            <a:xfrm>
              <a:off x="0" y="0"/>
              <a:ext cx="454732" cy="111441"/>
            </a:xfrm>
            <a:custGeom>
              <a:avLst/>
              <a:gdLst/>
              <a:ahLst/>
              <a:cxnLst/>
              <a:rect l="l" t="t" r="r" b="b"/>
              <a:pathLst>
                <a:path w="454732" h="111441">
                  <a:moveTo>
                    <a:pt x="0" y="0"/>
                  </a:moveTo>
                  <a:lnTo>
                    <a:pt x="454732" y="0"/>
                  </a:lnTo>
                  <a:lnTo>
                    <a:pt x="454732" y="111441"/>
                  </a:lnTo>
                  <a:lnTo>
                    <a:pt x="0" y="111441"/>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10" name="TextBox 10"/>
            <p:cNvSpPr txBox="1"/>
            <p:nvPr/>
          </p:nvSpPr>
          <p:spPr>
            <a:xfrm>
              <a:off x="0" y="-28575"/>
              <a:ext cx="454732" cy="14001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103177" y="1826995"/>
            <a:ext cx="2761744" cy="3316505"/>
          </a:xfrm>
          <a:custGeom>
            <a:avLst/>
            <a:gdLst/>
            <a:ahLst/>
            <a:cxnLst/>
            <a:rect l="l" t="t" r="r" b="b"/>
            <a:pathLst>
              <a:path w="2761744" h="3316505">
                <a:moveTo>
                  <a:pt x="0" y="0"/>
                </a:moveTo>
                <a:lnTo>
                  <a:pt x="2761744" y="0"/>
                </a:lnTo>
                <a:lnTo>
                  <a:pt x="2761744" y="3316505"/>
                </a:lnTo>
                <a:lnTo>
                  <a:pt x="0" y="3316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2" name="Freeform 12"/>
          <p:cNvSpPr/>
          <p:nvPr/>
        </p:nvSpPr>
        <p:spPr>
          <a:xfrm>
            <a:off x="6053583" y="6779019"/>
            <a:ext cx="1401109" cy="998956"/>
          </a:xfrm>
          <a:custGeom>
            <a:avLst/>
            <a:gdLst/>
            <a:ahLst/>
            <a:cxnLst/>
            <a:rect l="l" t="t" r="r" b="b"/>
            <a:pathLst>
              <a:path w="1401109" h="998956">
                <a:moveTo>
                  <a:pt x="0" y="0"/>
                </a:moveTo>
                <a:lnTo>
                  <a:pt x="1401109" y="0"/>
                </a:lnTo>
                <a:lnTo>
                  <a:pt x="1401109" y="998956"/>
                </a:lnTo>
                <a:lnTo>
                  <a:pt x="0" y="998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13" name="TextBox 13"/>
          <p:cNvSpPr txBox="1"/>
          <p:nvPr/>
        </p:nvSpPr>
        <p:spPr>
          <a:xfrm>
            <a:off x="596211" y="452582"/>
            <a:ext cx="11183144" cy="1622425"/>
          </a:xfrm>
          <a:prstGeom prst="rect">
            <a:avLst/>
          </a:prstGeom>
        </p:spPr>
        <p:txBody>
          <a:bodyPr lIns="0" tIns="0" rIns="0" bIns="0" rtlCol="0" anchor="t">
            <a:spAutoFit/>
          </a:bodyPr>
          <a:lstStyle/>
          <a:p>
            <a:pPr>
              <a:lnSpc>
                <a:spcPts val="6499"/>
              </a:lnSpc>
            </a:pPr>
            <a:r>
              <a:rPr lang="en-US" sz="4999">
                <a:solidFill>
                  <a:srgbClr val="FFFFFF"/>
                </a:solidFill>
                <a:latin typeface="Oswald Bold"/>
              </a:rPr>
              <a:t>VOTE</a:t>
            </a:r>
          </a:p>
          <a:p>
            <a:pPr>
              <a:lnSpc>
                <a:spcPts val="6499"/>
              </a:lnSpc>
              <a:spcBef>
                <a:spcPct val="0"/>
              </a:spcBef>
            </a:pPr>
            <a:endParaRPr lang="en-US" sz="4999">
              <a:solidFill>
                <a:srgbClr val="FFFFFF"/>
              </a:solidFill>
              <a:latin typeface="Oswald Bold"/>
            </a:endParaRPr>
          </a:p>
        </p:txBody>
      </p:sp>
      <p:sp>
        <p:nvSpPr>
          <p:cNvPr id="14" name="TextBox 14"/>
          <p:cNvSpPr txBox="1"/>
          <p:nvPr/>
        </p:nvSpPr>
        <p:spPr>
          <a:xfrm>
            <a:off x="7212160" y="2730763"/>
            <a:ext cx="7525429" cy="2687320"/>
          </a:xfrm>
          <a:prstGeom prst="rect">
            <a:avLst/>
          </a:prstGeom>
        </p:spPr>
        <p:txBody>
          <a:bodyPr lIns="0" tIns="0" rIns="0" bIns="0" rtlCol="0" anchor="t">
            <a:spAutoFit/>
          </a:bodyPr>
          <a:lstStyle/>
          <a:p>
            <a:pPr marL="582927" lvl="1" indent="-291463" algn="just">
              <a:lnSpc>
                <a:spcPts val="3509"/>
              </a:lnSpc>
              <a:buFont typeface="Arial"/>
              <a:buChar char="•"/>
            </a:pPr>
            <a:r>
              <a:rPr lang="en-US" sz="2699">
                <a:solidFill>
                  <a:srgbClr val="000000"/>
                </a:solidFill>
                <a:latin typeface="DM Sans"/>
              </a:rPr>
              <a:t>We combine all models’ prediction results</a:t>
            </a:r>
          </a:p>
          <a:p>
            <a:pPr algn="just">
              <a:lnSpc>
                <a:spcPts val="3509"/>
              </a:lnSpc>
            </a:pPr>
            <a:endParaRPr lang="en-US" sz="2699">
              <a:solidFill>
                <a:srgbClr val="000000"/>
              </a:solidFill>
              <a:latin typeface="DM Sans"/>
            </a:endParaRPr>
          </a:p>
          <a:p>
            <a:pPr algn="just">
              <a:lnSpc>
                <a:spcPts val="3509"/>
              </a:lnSpc>
            </a:pPr>
            <a:endParaRPr lang="en-US" sz="2699">
              <a:solidFill>
                <a:srgbClr val="000000"/>
              </a:solidFill>
              <a:latin typeface="DM Sans"/>
            </a:endParaRPr>
          </a:p>
          <a:p>
            <a:pPr algn="just">
              <a:lnSpc>
                <a:spcPts val="3509"/>
              </a:lnSpc>
            </a:pPr>
            <a:r>
              <a:rPr lang="en-US" sz="2699">
                <a:solidFill>
                  <a:srgbClr val="000000"/>
                </a:solidFill>
                <a:latin typeface="DM Sans"/>
              </a:rPr>
              <a:t> </a:t>
            </a:r>
          </a:p>
          <a:p>
            <a:pPr marL="582927" lvl="1" indent="-291463" algn="just">
              <a:lnSpc>
                <a:spcPts val="3509"/>
              </a:lnSpc>
              <a:buFont typeface="Arial"/>
              <a:buChar char="•"/>
            </a:pPr>
            <a:r>
              <a:rPr lang="en-US" sz="2699">
                <a:solidFill>
                  <a:srgbClr val="000000"/>
                </a:solidFill>
                <a:latin typeface="DM Sans"/>
              </a:rPr>
              <a:t>Enhance the quality of the voting classifier.</a:t>
            </a:r>
          </a:p>
          <a:p>
            <a:pPr algn="just">
              <a:lnSpc>
                <a:spcPts val="4029"/>
              </a:lnSpc>
            </a:pPr>
            <a:endParaRPr lang="en-US" sz="2699">
              <a:solidFill>
                <a:srgbClr val="000000"/>
              </a:solidFill>
              <a:latin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77768" y="1803379"/>
            <a:ext cx="14782899" cy="2959868"/>
          </a:xfrm>
          <a:custGeom>
            <a:avLst/>
            <a:gdLst/>
            <a:ahLst/>
            <a:cxnLst/>
            <a:rect l="l" t="t" r="r" b="b"/>
            <a:pathLst>
              <a:path w="14782899" h="2959868">
                <a:moveTo>
                  <a:pt x="0" y="0"/>
                </a:moveTo>
                <a:lnTo>
                  <a:pt x="14782899" y="0"/>
                </a:lnTo>
                <a:lnTo>
                  <a:pt x="14782899" y="2959869"/>
                </a:lnTo>
                <a:lnTo>
                  <a:pt x="0" y="2959869"/>
                </a:lnTo>
                <a:lnTo>
                  <a:pt x="0" y="0"/>
                </a:lnTo>
                <a:close/>
              </a:path>
            </a:pathLst>
          </a:custGeom>
          <a:blipFill>
            <a:blip r:embed="rId2"/>
            <a:stretch>
              <a:fillRect/>
            </a:stretch>
          </a:blipFill>
        </p:spPr>
        <p:txBody>
          <a:bodyPr/>
          <a:lstStyle/>
          <a:p>
            <a:endParaRPr lang="zh-CN" altLang="en-US"/>
          </a:p>
        </p:txBody>
      </p:sp>
      <p:sp>
        <p:nvSpPr>
          <p:cNvPr id="3" name="Freeform 3"/>
          <p:cNvSpPr/>
          <p:nvPr/>
        </p:nvSpPr>
        <p:spPr>
          <a:xfrm>
            <a:off x="8075970" y="6198340"/>
            <a:ext cx="1459529" cy="1459529"/>
          </a:xfrm>
          <a:custGeom>
            <a:avLst/>
            <a:gdLst/>
            <a:ahLst/>
            <a:cxnLst/>
            <a:rect l="l" t="t" r="r" b="b"/>
            <a:pathLst>
              <a:path w="1459529" h="1459529">
                <a:moveTo>
                  <a:pt x="0" y="0"/>
                </a:moveTo>
                <a:lnTo>
                  <a:pt x="1459529" y="0"/>
                </a:lnTo>
                <a:lnTo>
                  <a:pt x="1459529" y="1459528"/>
                </a:lnTo>
                <a:lnTo>
                  <a:pt x="0" y="1459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14348987" y="5272302"/>
            <a:ext cx="3189582" cy="4535040"/>
          </a:xfrm>
          <a:custGeom>
            <a:avLst/>
            <a:gdLst/>
            <a:ahLst/>
            <a:cxnLst/>
            <a:rect l="l" t="t" r="r" b="b"/>
            <a:pathLst>
              <a:path w="3189582" h="4535040">
                <a:moveTo>
                  <a:pt x="0" y="0"/>
                </a:moveTo>
                <a:lnTo>
                  <a:pt x="3189582" y="0"/>
                </a:lnTo>
                <a:lnTo>
                  <a:pt x="3189582" y="4535040"/>
                </a:lnTo>
                <a:lnTo>
                  <a:pt x="0" y="4535040"/>
                </a:lnTo>
                <a:lnTo>
                  <a:pt x="0" y="0"/>
                </a:lnTo>
                <a:close/>
              </a:path>
            </a:pathLst>
          </a:custGeom>
          <a:blipFill>
            <a:blip r:embed="rId5"/>
            <a:stretch>
              <a:fillRect/>
            </a:stretch>
          </a:blipFill>
        </p:spPr>
        <p:txBody>
          <a:bodyPr/>
          <a:lstStyle/>
          <a:p>
            <a:endParaRPr lang="zh-CN" altLang="en-US"/>
          </a:p>
        </p:txBody>
      </p:sp>
      <p:sp>
        <p:nvSpPr>
          <p:cNvPr id="5" name="TextBox 5"/>
          <p:cNvSpPr txBox="1"/>
          <p:nvPr/>
        </p:nvSpPr>
        <p:spPr>
          <a:xfrm>
            <a:off x="4703208" y="184128"/>
            <a:ext cx="8532019" cy="1276352"/>
          </a:xfrm>
          <a:prstGeom prst="rect">
            <a:avLst/>
          </a:prstGeom>
        </p:spPr>
        <p:txBody>
          <a:bodyPr lIns="0" tIns="0" rIns="0" bIns="0" rtlCol="0" anchor="t">
            <a:spAutoFit/>
          </a:bodyPr>
          <a:lstStyle/>
          <a:p>
            <a:pPr algn="ctr">
              <a:lnSpc>
                <a:spcPts val="10499"/>
              </a:lnSpc>
            </a:pPr>
            <a:r>
              <a:rPr lang="en-US" sz="7499" dirty="0">
                <a:solidFill>
                  <a:srgbClr val="FFFFFF"/>
                </a:solidFill>
                <a:latin typeface="Oswald Bold"/>
              </a:rPr>
              <a:t>—— Conclusion ——</a:t>
            </a:r>
          </a:p>
        </p:txBody>
      </p:sp>
      <p:sp>
        <p:nvSpPr>
          <p:cNvPr id="6" name="TextBox 6"/>
          <p:cNvSpPr txBox="1"/>
          <p:nvPr/>
        </p:nvSpPr>
        <p:spPr>
          <a:xfrm>
            <a:off x="-433912" y="5117172"/>
            <a:ext cx="14782899" cy="877570"/>
          </a:xfrm>
          <a:prstGeom prst="rect">
            <a:avLst/>
          </a:prstGeom>
        </p:spPr>
        <p:txBody>
          <a:bodyPr lIns="0" tIns="0" rIns="0" bIns="0" rtlCol="0" anchor="t">
            <a:spAutoFit/>
          </a:bodyPr>
          <a:lstStyle/>
          <a:p>
            <a:pPr algn="ctr">
              <a:lnSpc>
                <a:spcPts val="7279"/>
              </a:lnSpc>
            </a:pPr>
            <a:r>
              <a:rPr lang="en-US" sz="5199" dirty="0">
                <a:solidFill>
                  <a:srgbClr val="FFFFFF"/>
                </a:solidFill>
                <a:latin typeface="Oswald Bold"/>
              </a:rPr>
              <a:t>Max and Mean: The two most significant factors</a:t>
            </a:r>
          </a:p>
        </p:txBody>
      </p:sp>
      <p:sp>
        <p:nvSpPr>
          <p:cNvPr id="7" name="TextBox 7"/>
          <p:cNvSpPr txBox="1"/>
          <p:nvPr/>
        </p:nvSpPr>
        <p:spPr>
          <a:xfrm>
            <a:off x="208876" y="7763549"/>
            <a:ext cx="13497323" cy="1844674"/>
          </a:xfrm>
          <a:prstGeom prst="rect">
            <a:avLst/>
          </a:prstGeom>
        </p:spPr>
        <p:txBody>
          <a:bodyPr lIns="0" tIns="0" rIns="0" bIns="0" rtlCol="0" anchor="t">
            <a:spAutoFit/>
          </a:bodyPr>
          <a:lstStyle/>
          <a:p>
            <a:pPr marL="755659" lvl="1" indent="-377829">
              <a:lnSpc>
                <a:spcPts val="4900"/>
              </a:lnSpc>
              <a:buFont typeface="Arial"/>
              <a:buChar char="•"/>
            </a:pPr>
            <a:r>
              <a:rPr lang="en-US" sz="3500" dirty="0">
                <a:solidFill>
                  <a:srgbClr val="FFFFFF"/>
                </a:solidFill>
                <a:latin typeface="DM Sans Bold"/>
              </a:rPr>
              <a:t>Not sufficient entries of unique product  descriptions </a:t>
            </a:r>
          </a:p>
          <a:p>
            <a:pPr marL="755659" lvl="1" indent="-377829">
              <a:lnSpc>
                <a:spcPts val="4900"/>
              </a:lnSpc>
              <a:buFont typeface="Arial"/>
              <a:buChar char="•"/>
            </a:pPr>
            <a:r>
              <a:rPr lang="en-US" sz="3500" dirty="0">
                <a:solidFill>
                  <a:srgbClr val="FFFFFF"/>
                </a:solidFill>
                <a:latin typeface="DM Sans Bold"/>
              </a:rPr>
              <a:t>Little correlation between the products in the same cluster</a:t>
            </a:r>
          </a:p>
          <a:p>
            <a:pPr marL="755659" lvl="1" indent="-377829">
              <a:lnSpc>
                <a:spcPts val="4900"/>
              </a:lnSpc>
              <a:buFont typeface="Arial"/>
              <a:buChar char="•"/>
            </a:pPr>
            <a:r>
              <a:rPr lang="en-US" sz="3500" dirty="0">
                <a:solidFill>
                  <a:srgbClr val="FFFFFF"/>
                </a:solidFill>
                <a:latin typeface="DM Sans Bold"/>
              </a:rPr>
              <a:t>Lack of customers’ personal information</a:t>
            </a:r>
          </a:p>
        </p:txBody>
      </p:sp>
      <p:sp>
        <p:nvSpPr>
          <p:cNvPr id="8" name="TextBox 8"/>
          <p:cNvSpPr txBox="1"/>
          <p:nvPr/>
        </p:nvSpPr>
        <p:spPr>
          <a:xfrm>
            <a:off x="6075134" y="6310566"/>
            <a:ext cx="1849665" cy="1111251"/>
          </a:xfrm>
          <a:prstGeom prst="rect">
            <a:avLst/>
          </a:prstGeom>
        </p:spPr>
        <p:txBody>
          <a:bodyPr wrap="square" lIns="0" tIns="0" rIns="0" bIns="0" rtlCol="0" anchor="t">
            <a:spAutoFit/>
          </a:bodyPr>
          <a:lstStyle/>
          <a:p>
            <a:pPr marL="0" lvl="0" indent="0" algn="ctr">
              <a:lnSpc>
                <a:spcPts val="9099"/>
              </a:lnSpc>
              <a:spcBef>
                <a:spcPct val="0"/>
              </a:spcBef>
            </a:pPr>
            <a:r>
              <a:rPr lang="en-US" sz="6499" u="none" strike="noStrike" dirty="0">
                <a:solidFill>
                  <a:srgbClr val="FFFFFF"/>
                </a:solidFill>
                <a:latin typeface="Oswald Bold"/>
              </a:rPr>
              <a:t>Why?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zh-CN" alt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THANK'S FOR LISTENING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4524620" y="1910400"/>
            <a:ext cx="2851058" cy="3233100"/>
          </a:xfrm>
          <a:custGeom>
            <a:avLst/>
            <a:gdLst/>
            <a:ahLst/>
            <a:cxnLst/>
            <a:rect l="l" t="t" r="r" b="b"/>
            <a:pathLst>
              <a:path w="2851058" h="3233100">
                <a:moveTo>
                  <a:pt x="0" y="0"/>
                </a:moveTo>
                <a:lnTo>
                  <a:pt x="2851058" y="0"/>
                </a:lnTo>
                <a:lnTo>
                  <a:pt x="2851058" y="3233100"/>
                </a:lnTo>
                <a:lnTo>
                  <a:pt x="0" y="3233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Freeform 4"/>
          <p:cNvSpPr/>
          <p:nvPr/>
        </p:nvSpPr>
        <p:spPr>
          <a:xfrm>
            <a:off x="740757" y="5525852"/>
            <a:ext cx="16806487" cy="3974145"/>
          </a:xfrm>
          <a:custGeom>
            <a:avLst/>
            <a:gdLst/>
            <a:ahLst/>
            <a:cxnLst/>
            <a:rect l="l" t="t" r="r" b="b"/>
            <a:pathLst>
              <a:path w="16806487" h="3974145">
                <a:moveTo>
                  <a:pt x="0" y="0"/>
                </a:moveTo>
                <a:lnTo>
                  <a:pt x="16806486" y="0"/>
                </a:lnTo>
                <a:lnTo>
                  <a:pt x="16806486" y="3974145"/>
                </a:lnTo>
                <a:lnTo>
                  <a:pt x="0" y="3974145"/>
                </a:lnTo>
                <a:lnTo>
                  <a:pt x="0" y="0"/>
                </a:lnTo>
                <a:close/>
              </a:path>
            </a:pathLst>
          </a:custGeom>
          <a:blipFill>
            <a:blip r:embed="rId6"/>
            <a:stretch>
              <a:fillRect l="-640" r="-640"/>
            </a:stretch>
          </a:blipFill>
        </p:spPr>
        <p:txBody>
          <a:bodyPr/>
          <a:lstStyle/>
          <a:p>
            <a:endParaRPr lang="zh-CN" altLang="en-US"/>
          </a:p>
        </p:txBody>
      </p:sp>
      <p:grpSp>
        <p:nvGrpSpPr>
          <p:cNvPr id="5" name="Group 5"/>
          <p:cNvGrpSpPr/>
          <p:nvPr/>
        </p:nvGrpSpPr>
        <p:grpSpPr>
          <a:xfrm>
            <a:off x="0" y="0"/>
            <a:ext cx="18288000" cy="1756064"/>
            <a:chOff x="0" y="0"/>
            <a:chExt cx="4816593" cy="462502"/>
          </a:xfrm>
        </p:grpSpPr>
        <p:sp>
          <p:nvSpPr>
            <p:cNvPr id="6" name="Freeform 6"/>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7" name="TextBox 7"/>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985507" y="467066"/>
            <a:ext cx="12129507" cy="1622426"/>
          </a:xfrm>
          <a:prstGeom prst="rect">
            <a:avLst/>
          </a:prstGeom>
        </p:spPr>
        <p:txBody>
          <a:bodyPr lIns="0" tIns="0" rIns="0" bIns="0" rtlCol="0" anchor="t">
            <a:spAutoFit/>
          </a:bodyPr>
          <a:lstStyle/>
          <a:p>
            <a:pPr algn="ctr">
              <a:lnSpc>
                <a:spcPts val="6499"/>
              </a:lnSpc>
            </a:pPr>
            <a:r>
              <a:rPr lang="en-US" sz="4999" dirty="0">
                <a:solidFill>
                  <a:srgbClr val="FFFFFF"/>
                </a:solidFill>
                <a:latin typeface="Oswald Bold"/>
              </a:rPr>
              <a:t>Datasets Overview</a:t>
            </a:r>
          </a:p>
          <a:p>
            <a:pPr algn="ctr">
              <a:lnSpc>
                <a:spcPts val="6499"/>
              </a:lnSpc>
              <a:spcBef>
                <a:spcPct val="0"/>
              </a:spcBef>
            </a:pPr>
            <a:endParaRPr lang="en-US" sz="4999" dirty="0">
              <a:solidFill>
                <a:srgbClr val="FFFFFF"/>
              </a:solidFill>
              <a:latin typeface="Oswald Bold"/>
            </a:endParaRPr>
          </a:p>
        </p:txBody>
      </p:sp>
      <p:sp>
        <p:nvSpPr>
          <p:cNvPr id="9" name="TextBox 9"/>
          <p:cNvSpPr txBox="1"/>
          <p:nvPr/>
        </p:nvSpPr>
        <p:spPr>
          <a:xfrm>
            <a:off x="524626" y="2341825"/>
            <a:ext cx="13533120" cy="1746885"/>
          </a:xfrm>
          <a:prstGeom prst="rect">
            <a:avLst/>
          </a:prstGeom>
        </p:spPr>
        <p:txBody>
          <a:bodyPr lIns="0" tIns="0" rIns="0" bIns="0" rtlCol="0" anchor="t">
            <a:spAutoFit/>
          </a:bodyPr>
          <a:lstStyle/>
          <a:p>
            <a:pPr marL="582927" lvl="1" indent="-291463">
              <a:lnSpc>
                <a:spcPts val="3509"/>
              </a:lnSpc>
              <a:buFont typeface="Arial"/>
              <a:buChar char="•"/>
            </a:pPr>
            <a:r>
              <a:rPr lang="en-US" sz="2699" dirty="0">
                <a:solidFill>
                  <a:srgbClr val="000000"/>
                </a:solidFill>
                <a:latin typeface="DM Sans"/>
              </a:rPr>
              <a:t>A dataset named </a:t>
            </a:r>
            <a:r>
              <a:rPr lang="en-US" sz="2699" dirty="0">
                <a:solidFill>
                  <a:srgbClr val="000000"/>
                </a:solidFill>
                <a:latin typeface="DM Sans Bold Italics"/>
              </a:rPr>
              <a:t>Online Retail</a:t>
            </a:r>
            <a:r>
              <a:rPr lang="en-US" sz="2699" dirty="0">
                <a:solidFill>
                  <a:srgbClr val="000000"/>
                </a:solidFill>
                <a:latin typeface="DM Sans"/>
              </a:rPr>
              <a:t> from The UCI Machine Learning Repository</a:t>
            </a:r>
          </a:p>
          <a:p>
            <a:pPr marL="582927" lvl="1" indent="-291463">
              <a:lnSpc>
                <a:spcPts val="3509"/>
              </a:lnSpc>
              <a:buFont typeface="Arial"/>
              <a:buChar char="•"/>
            </a:pPr>
            <a:r>
              <a:rPr lang="en-US" sz="2699" dirty="0">
                <a:solidFill>
                  <a:srgbClr val="000000"/>
                </a:solidFill>
                <a:latin typeface="DM Sans"/>
              </a:rPr>
              <a:t>This </a:t>
            </a:r>
            <a:r>
              <a:rPr lang="en-US" sz="2699" dirty="0">
                <a:solidFill>
                  <a:srgbClr val="000000"/>
                </a:solidFill>
                <a:latin typeface="DM Sans Bold Italics"/>
              </a:rPr>
              <a:t>Online Retail</a:t>
            </a:r>
            <a:r>
              <a:rPr lang="en-US" sz="2699" dirty="0">
                <a:solidFill>
                  <a:srgbClr val="000000"/>
                </a:solidFill>
                <a:latin typeface="DM Sans"/>
              </a:rPr>
              <a:t> dataset contains the actual transactions between December 1, 2010 and December 9, 2011.</a:t>
            </a:r>
          </a:p>
          <a:p>
            <a:pPr marL="582927" lvl="1" indent="-291463">
              <a:lnSpc>
                <a:spcPts val="3509"/>
              </a:lnSpc>
              <a:buFont typeface="Arial"/>
              <a:buChar char="•"/>
            </a:pPr>
            <a:r>
              <a:rPr lang="en-US" sz="2699" dirty="0">
                <a:solidFill>
                  <a:srgbClr val="000000"/>
                </a:solidFill>
                <a:latin typeface="DM Sans"/>
              </a:rPr>
              <a:t>There are 532610 records in this dataset.</a:t>
            </a:r>
          </a:p>
        </p:txBody>
      </p:sp>
      <p:sp>
        <p:nvSpPr>
          <p:cNvPr id="10" name="TextBox 10"/>
          <p:cNvSpPr txBox="1"/>
          <p:nvPr/>
        </p:nvSpPr>
        <p:spPr>
          <a:xfrm>
            <a:off x="940955" y="4498975"/>
            <a:ext cx="5143401" cy="644525"/>
          </a:xfrm>
          <a:prstGeom prst="rect">
            <a:avLst/>
          </a:prstGeom>
        </p:spPr>
        <p:txBody>
          <a:bodyPr lIns="0" tIns="0" rIns="0" bIns="0" rtlCol="0" anchor="t">
            <a:spAutoFit/>
          </a:bodyPr>
          <a:lstStyle/>
          <a:p>
            <a:pPr algn="ctr">
              <a:lnSpc>
                <a:spcPts val="5199"/>
              </a:lnSpc>
              <a:spcBef>
                <a:spcPct val="0"/>
              </a:spcBef>
            </a:pPr>
            <a:r>
              <a:rPr lang="en-US" sz="3999" dirty="0">
                <a:solidFill>
                  <a:srgbClr val="000000"/>
                </a:solidFill>
                <a:latin typeface="Oswald Bold"/>
              </a:rPr>
              <a:t>Attributes of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596211" y="452582"/>
            <a:ext cx="8798553" cy="803275"/>
          </a:xfrm>
          <a:prstGeom prst="rect">
            <a:avLst/>
          </a:prstGeom>
        </p:spPr>
        <p:txBody>
          <a:bodyPr lIns="0" tIns="0" rIns="0" bIns="0" rtlCol="0" anchor="t">
            <a:spAutoFit/>
          </a:bodyPr>
          <a:lstStyle/>
          <a:p>
            <a:pPr>
              <a:lnSpc>
                <a:spcPts val="6499"/>
              </a:lnSpc>
              <a:spcBef>
                <a:spcPct val="0"/>
              </a:spcBef>
            </a:pPr>
            <a:r>
              <a:rPr lang="en-US" sz="4999" dirty="0">
                <a:solidFill>
                  <a:srgbClr val="FFFFFF"/>
                </a:solidFill>
                <a:latin typeface="Oswald Bold"/>
              </a:rPr>
              <a:t>Loading the Dataset</a:t>
            </a:r>
          </a:p>
        </p:txBody>
      </p:sp>
      <p:sp>
        <p:nvSpPr>
          <p:cNvPr id="6" name="TextBox 6"/>
          <p:cNvSpPr txBox="1"/>
          <p:nvPr/>
        </p:nvSpPr>
        <p:spPr>
          <a:xfrm>
            <a:off x="494941" y="2530431"/>
            <a:ext cx="13900958"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DM Sans"/>
              </a:rPr>
              <a:t>After loading the dataset, we find that the dimensions of the dataset are </a:t>
            </a:r>
            <a:r>
              <a:rPr lang="en-US" sz="2699">
                <a:solidFill>
                  <a:srgbClr val="FF3131"/>
                </a:solidFill>
                <a:latin typeface="DM Sans"/>
              </a:rPr>
              <a:t>(541909, 8)</a:t>
            </a:r>
            <a:r>
              <a:rPr lang="en-US" sz="2699">
                <a:solidFill>
                  <a:srgbClr val="000000"/>
                </a:solidFill>
                <a:latin typeface="DM Sans"/>
              </a:rPr>
              <a:t>. </a:t>
            </a:r>
          </a:p>
        </p:txBody>
      </p:sp>
      <p:sp>
        <p:nvSpPr>
          <p:cNvPr id="7" name="Freeform 7"/>
          <p:cNvSpPr/>
          <p:nvPr/>
        </p:nvSpPr>
        <p:spPr>
          <a:xfrm>
            <a:off x="16363703" y="362603"/>
            <a:ext cx="1274383" cy="1393461"/>
          </a:xfrm>
          <a:custGeom>
            <a:avLst/>
            <a:gdLst/>
            <a:ahLst/>
            <a:cxnLst/>
            <a:rect l="l" t="t" r="r" b="b"/>
            <a:pathLst>
              <a:path w="1274383" h="1393461">
                <a:moveTo>
                  <a:pt x="0" y="0"/>
                </a:moveTo>
                <a:lnTo>
                  <a:pt x="1274384" y="0"/>
                </a:lnTo>
                <a:lnTo>
                  <a:pt x="1274384" y="1393461"/>
                </a:lnTo>
                <a:lnTo>
                  <a:pt x="0" y="1393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8" name="Freeform 8"/>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9" name="Freeform 9"/>
          <p:cNvSpPr/>
          <p:nvPr/>
        </p:nvSpPr>
        <p:spPr>
          <a:xfrm>
            <a:off x="596211" y="3762966"/>
            <a:ext cx="16404684" cy="5864317"/>
          </a:xfrm>
          <a:custGeom>
            <a:avLst/>
            <a:gdLst/>
            <a:ahLst/>
            <a:cxnLst/>
            <a:rect l="l" t="t" r="r" b="b"/>
            <a:pathLst>
              <a:path w="16404684" h="5864317">
                <a:moveTo>
                  <a:pt x="0" y="0"/>
                </a:moveTo>
                <a:lnTo>
                  <a:pt x="16404684" y="0"/>
                </a:lnTo>
                <a:lnTo>
                  <a:pt x="16404684" y="5864317"/>
                </a:lnTo>
                <a:lnTo>
                  <a:pt x="0" y="5864317"/>
                </a:lnTo>
                <a:lnTo>
                  <a:pt x="0" y="0"/>
                </a:lnTo>
                <a:close/>
              </a:path>
            </a:pathLst>
          </a:custGeom>
          <a:blipFill>
            <a:blip r:embed="rId6"/>
            <a:stretch>
              <a:fillRect/>
            </a:stretch>
          </a:blipFill>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546562" y="3502349"/>
            <a:ext cx="12445484" cy="5856107"/>
          </a:xfrm>
          <a:custGeom>
            <a:avLst/>
            <a:gdLst/>
            <a:ahLst/>
            <a:cxnLst/>
            <a:rect l="l" t="t" r="r" b="b"/>
            <a:pathLst>
              <a:path w="12445484" h="5856107">
                <a:moveTo>
                  <a:pt x="0" y="0"/>
                </a:moveTo>
                <a:lnTo>
                  <a:pt x="12445484" y="0"/>
                </a:lnTo>
                <a:lnTo>
                  <a:pt x="12445484" y="5856107"/>
                </a:lnTo>
                <a:lnTo>
                  <a:pt x="0" y="5856107"/>
                </a:lnTo>
                <a:lnTo>
                  <a:pt x="0" y="0"/>
                </a:lnTo>
                <a:close/>
              </a:path>
            </a:pathLst>
          </a:custGeom>
          <a:blipFill>
            <a:blip r:embed="rId2"/>
            <a:stretch>
              <a:fillRect/>
            </a:stretch>
          </a:blipFill>
        </p:spPr>
        <p:txBody>
          <a:bodyPr/>
          <a:lstStyle/>
          <a:p>
            <a:endParaRPr lang="zh-CN" altLang="en-US"/>
          </a:p>
        </p:txBody>
      </p:sp>
      <p:grpSp>
        <p:nvGrpSpPr>
          <p:cNvPr id="6" name="Group 6"/>
          <p:cNvGrpSpPr/>
          <p:nvPr/>
        </p:nvGrpSpPr>
        <p:grpSpPr>
          <a:xfrm>
            <a:off x="10148120" y="8643814"/>
            <a:ext cx="1141543" cy="714642"/>
            <a:chOff x="0" y="0"/>
            <a:chExt cx="300653" cy="188218"/>
          </a:xfrm>
        </p:grpSpPr>
        <p:sp>
          <p:nvSpPr>
            <p:cNvPr id="7" name="Freeform 7"/>
            <p:cNvSpPr/>
            <p:nvPr/>
          </p:nvSpPr>
          <p:spPr>
            <a:xfrm>
              <a:off x="0" y="0"/>
              <a:ext cx="300653" cy="188218"/>
            </a:xfrm>
            <a:custGeom>
              <a:avLst/>
              <a:gdLst/>
              <a:ahLst/>
              <a:cxnLst/>
              <a:rect l="l" t="t" r="r" b="b"/>
              <a:pathLst>
                <a:path w="300653" h="188218">
                  <a:moveTo>
                    <a:pt x="0" y="0"/>
                  </a:moveTo>
                  <a:lnTo>
                    <a:pt x="300653" y="0"/>
                  </a:lnTo>
                  <a:lnTo>
                    <a:pt x="300653" y="188218"/>
                  </a:lnTo>
                  <a:lnTo>
                    <a:pt x="0" y="188218"/>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8" name="TextBox 8"/>
            <p:cNvSpPr txBox="1"/>
            <p:nvPr/>
          </p:nvSpPr>
          <p:spPr>
            <a:xfrm>
              <a:off x="0" y="-28575"/>
              <a:ext cx="300653" cy="216793"/>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2081045" y="2069571"/>
            <a:ext cx="911000" cy="644326"/>
          </a:xfrm>
          <a:custGeom>
            <a:avLst/>
            <a:gdLst/>
            <a:ahLst/>
            <a:cxnLst/>
            <a:rect l="l" t="t" r="r" b="b"/>
            <a:pathLst>
              <a:path w="911000" h="644326">
                <a:moveTo>
                  <a:pt x="0" y="0"/>
                </a:moveTo>
                <a:lnTo>
                  <a:pt x="911001" y="0"/>
                </a:lnTo>
                <a:lnTo>
                  <a:pt x="911001" y="644326"/>
                </a:lnTo>
                <a:lnTo>
                  <a:pt x="0" y="6443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0" name="Freeform 10"/>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1" name="Freeform 11"/>
          <p:cNvSpPr/>
          <p:nvPr/>
        </p:nvSpPr>
        <p:spPr>
          <a:xfrm>
            <a:off x="13104179" y="3602505"/>
            <a:ext cx="4910134" cy="5755951"/>
          </a:xfrm>
          <a:custGeom>
            <a:avLst/>
            <a:gdLst/>
            <a:ahLst/>
            <a:cxnLst/>
            <a:rect l="l" t="t" r="r" b="b"/>
            <a:pathLst>
              <a:path w="4910134" h="5755951">
                <a:moveTo>
                  <a:pt x="0" y="0"/>
                </a:moveTo>
                <a:lnTo>
                  <a:pt x="4910134" y="0"/>
                </a:lnTo>
                <a:lnTo>
                  <a:pt x="4910134" y="5755951"/>
                </a:lnTo>
                <a:lnTo>
                  <a:pt x="0" y="5755951"/>
                </a:lnTo>
                <a:lnTo>
                  <a:pt x="0" y="0"/>
                </a:lnTo>
                <a:close/>
              </a:path>
            </a:pathLst>
          </a:custGeom>
          <a:blipFill>
            <a:blip r:embed="rId7"/>
            <a:stretch>
              <a:fillRect/>
            </a:stretch>
          </a:blipFill>
        </p:spPr>
        <p:txBody>
          <a:bodyPr/>
          <a:lstStyle/>
          <a:p>
            <a:endParaRPr lang="zh-CN" altLang="en-US"/>
          </a:p>
        </p:txBody>
      </p:sp>
      <p:sp>
        <p:nvSpPr>
          <p:cNvPr id="12" name="Freeform 12"/>
          <p:cNvSpPr/>
          <p:nvPr/>
        </p:nvSpPr>
        <p:spPr>
          <a:xfrm>
            <a:off x="15237433" y="5878398"/>
            <a:ext cx="643625" cy="427133"/>
          </a:xfrm>
          <a:custGeom>
            <a:avLst/>
            <a:gdLst/>
            <a:ahLst/>
            <a:cxnLst/>
            <a:rect l="l" t="t" r="r" b="b"/>
            <a:pathLst>
              <a:path w="643625" h="427133">
                <a:moveTo>
                  <a:pt x="0" y="0"/>
                </a:moveTo>
                <a:lnTo>
                  <a:pt x="643626" y="0"/>
                </a:lnTo>
                <a:lnTo>
                  <a:pt x="643626" y="427134"/>
                </a:lnTo>
                <a:lnTo>
                  <a:pt x="0" y="4271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13" name="TextBox 13"/>
          <p:cNvSpPr txBox="1"/>
          <p:nvPr/>
        </p:nvSpPr>
        <p:spPr>
          <a:xfrm>
            <a:off x="546562" y="443057"/>
            <a:ext cx="5701838" cy="775212"/>
          </a:xfrm>
          <a:prstGeom prst="rect">
            <a:avLst/>
          </a:prstGeom>
        </p:spPr>
        <p:txBody>
          <a:bodyPr wrap="square" lIns="0" tIns="0" rIns="0" bIns="0" rtlCol="0" anchor="t">
            <a:spAutoFit/>
          </a:bodyPr>
          <a:lstStyle/>
          <a:p>
            <a:pPr algn="ctr">
              <a:lnSpc>
                <a:spcPts val="6500"/>
              </a:lnSpc>
              <a:spcBef>
                <a:spcPct val="0"/>
              </a:spcBef>
            </a:pPr>
            <a:r>
              <a:rPr lang="en-US" sz="5000" dirty="0">
                <a:solidFill>
                  <a:srgbClr val="FFFFFF"/>
                </a:solidFill>
                <a:latin typeface="Oswald Bold"/>
              </a:rPr>
              <a:t>Removing Null Entries</a:t>
            </a:r>
          </a:p>
        </p:txBody>
      </p:sp>
      <p:sp>
        <p:nvSpPr>
          <p:cNvPr id="14" name="TextBox 14"/>
          <p:cNvSpPr txBox="1"/>
          <p:nvPr/>
        </p:nvSpPr>
        <p:spPr>
          <a:xfrm>
            <a:off x="546562" y="2145989"/>
            <a:ext cx="12362356" cy="870585"/>
          </a:xfrm>
          <a:prstGeom prst="rect">
            <a:avLst/>
          </a:prstGeom>
        </p:spPr>
        <p:txBody>
          <a:bodyPr lIns="0" tIns="0" rIns="0" bIns="0" rtlCol="0" anchor="t">
            <a:spAutoFit/>
          </a:bodyPr>
          <a:lstStyle/>
          <a:p>
            <a:pPr>
              <a:lnSpc>
                <a:spcPts val="3509"/>
              </a:lnSpc>
              <a:spcBef>
                <a:spcPct val="0"/>
              </a:spcBef>
            </a:pPr>
            <a:r>
              <a:rPr lang="en-US" sz="2699">
                <a:solidFill>
                  <a:srgbClr val="000000"/>
                </a:solidFill>
                <a:latin typeface="DM Sans"/>
              </a:rPr>
              <a:t>We can observe that for the </a:t>
            </a:r>
            <a:r>
              <a:rPr lang="en-US" sz="2699">
                <a:solidFill>
                  <a:srgbClr val="5E17EB"/>
                </a:solidFill>
                <a:latin typeface="DM Sans"/>
              </a:rPr>
              <a:t>CustomerID</a:t>
            </a:r>
            <a:r>
              <a:rPr lang="en-US" sz="2699">
                <a:solidFill>
                  <a:srgbClr val="000000"/>
                </a:solidFill>
                <a:latin typeface="DM Sans"/>
                <a:ea typeface="DM Sans"/>
              </a:rPr>
              <a:t> column，th</a:t>
            </a:r>
            <a:r>
              <a:rPr lang="en-US" sz="2699">
                <a:solidFill>
                  <a:srgbClr val="000000"/>
                </a:solidFill>
                <a:latin typeface="DM Sans"/>
              </a:rPr>
              <a:t>ere are ~25% data entries that are null.</a:t>
            </a:r>
          </a:p>
        </p:txBody>
      </p:sp>
      <p:sp>
        <p:nvSpPr>
          <p:cNvPr id="15" name="TextBox 15"/>
          <p:cNvSpPr txBox="1"/>
          <p:nvPr/>
        </p:nvSpPr>
        <p:spPr>
          <a:xfrm>
            <a:off x="13282697" y="2140274"/>
            <a:ext cx="4553099" cy="455295"/>
          </a:xfrm>
          <a:prstGeom prst="rect">
            <a:avLst/>
          </a:prstGeom>
        </p:spPr>
        <p:txBody>
          <a:bodyPr lIns="0" tIns="0" rIns="0" bIns="0" rtlCol="0" anchor="t">
            <a:spAutoFit/>
          </a:bodyPr>
          <a:lstStyle/>
          <a:p>
            <a:pPr algn="ctr">
              <a:lnSpc>
                <a:spcPts val="3780"/>
              </a:lnSpc>
            </a:pPr>
            <a:r>
              <a:rPr lang="en-US" sz="2700">
                <a:solidFill>
                  <a:srgbClr val="000000"/>
                </a:solidFill>
                <a:latin typeface="DM Sans"/>
              </a:rPr>
              <a:t>Deleting the null data entries</a:t>
            </a:r>
          </a:p>
        </p:txBody>
      </p:sp>
      <p:sp>
        <p:nvSpPr>
          <p:cNvPr id="16" name="TextBox 16"/>
          <p:cNvSpPr txBox="1"/>
          <p:nvPr/>
        </p:nvSpPr>
        <p:spPr>
          <a:xfrm>
            <a:off x="15559246" y="6276957"/>
            <a:ext cx="2081862" cy="1746885"/>
          </a:xfrm>
          <a:prstGeom prst="rect">
            <a:avLst/>
          </a:prstGeom>
        </p:spPr>
        <p:txBody>
          <a:bodyPr lIns="0" tIns="0" rIns="0" bIns="0" rtlCol="0" anchor="t">
            <a:spAutoFit/>
          </a:bodyPr>
          <a:lstStyle/>
          <a:p>
            <a:pPr>
              <a:lnSpc>
                <a:spcPts val="3509"/>
              </a:lnSpc>
              <a:spcBef>
                <a:spcPct val="0"/>
              </a:spcBef>
            </a:pPr>
            <a:r>
              <a:rPr lang="en-US" sz="2699">
                <a:solidFill>
                  <a:srgbClr val="000000"/>
                </a:solidFill>
                <a:latin typeface="DM Sans"/>
              </a:rPr>
              <a:t>The number of null values in each column is </a:t>
            </a:r>
            <a:r>
              <a:rPr lang="en-US" sz="2699">
                <a:solidFill>
                  <a:srgbClr val="FF3131"/>
                </a:solidFill>
                <a:latin typeface="DM Sans"/>
              </a:rPr>
              <a:t>0</a:t>
            </a:r>
            <a:r>
              <a:rPr lang="en-US" sz="2699">
                <a:solidFill>
                  <a:srgbClr val="000000"/>
                </a:solidFill>
                <a:latin typeface="DM Sans"/>
              </a:rPr>
              <a:t>.</a:t>
            </a:r>
          </a:p>
        </p:txBody>
      </p:sp>
      <p:sp>
        <p:nvSpPr>
          <p:cNvPr id="17" name="Freeform 17"/>
          <p:cNvSpPr/>
          <p:nvPr/>
        </p:nvSpPr>
        <p:spPr>
          <a:xfrm rot="-10800000">
            <a:off x="17192145" y="8023842"/>
            <a:ext cx="643625" cy="427133"/>
          </a:xfrm>
          <a:custGeom>
            <a:avLst/>
            <a:gdLst/>
            <a:ahLst/>
            <a:cxnLst/>
            <a:rect l="l" t="t" r="r" b="b"/>
            <a:pathLst>
              <a:path w="643625" h="427133">
                <a:moveTo>
                  <a:pt x="0" y="0"/>
                </a:moveTo>
                <a:lnTo>
                  <a:pt x="643626" y="0"/>
                </a:lnTo>
                <a:lnTo>
                  <a:pt x="643626" y="427133"/>
                </a:lnTo>
                <a:lnTo>
                  <a:pt x="0" y="427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18" name="Freeform 18"/>
          <p:cNvSpPr/>
          <p:nvPr/>
        </p:nvSpPr>
        <p:spPr>
          <a:xfrm>
            <a:off x="15751499" y="143538"/>
            <a:ext cx="1468987" cy="1468987"/>
          </a:xfrm>
          <a:custGeom>
            <a:avLst/>
            <a:gdLst/>
            <a:ahLst/>
            <a:cxnLst/>
            <a:rect l="l" t="t" r="r" b="b"/>
            <a:pathLst>
              <a:path w="1468987" h="1468987">
                <a:moveTo>
                  <a:pt x="0" y="0"/>
                </a:moveTo>
                <a:lnTo>
                  <a:pt x="1468987" y="0"/>
                </a:lnTo>
                <a:lnTo>
                  <a:pt x="1468987" y="1468987"/>
                </a:lnTo>
                <a:lnTo>
                  <a:pt x="0" y="1468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56064"/>
            <a:chOff x="0" y="0"/>
            <a:chExt cx="4816593" cy="462502"/>
          </a:xfrm>
        </p:grpSpPr>
        <p:sp>
          <p:nvSpPr>
            <p:cNvPr id="3" name="Freeform 3"/>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4" name="TextBox 4"/>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28700" y="3731389"/>
            <a:ext cx="12864332" cy="3972506"/>
          </a:xfrm>
          <a:custGeom>
            <a:avLst/>
            <a:gdLst/>
            <a:ahLst/>
            <a:cxnLst/>
            <a:rect l="l" t="t" r="r" b="b"/>
            <a:pathLst>
              <a:path w="12864332" h="3972506">
                <a:moveTo>
                  <a:pt x="0" y="0"/>
                </a:moveTo>
                <a:lnTo>
                  <a:pt x="12864332" y="0"/>
                </a:lnTo>
                <a:lnTo>
                  <a:pt x="12864332" y="3972506"/>
                </a:lnTo>
                <a:lnTo>
                  <a:pt x="0" y="3972506"/>
                </a:lnTo>
                <a:lnTo>
                  <a:pt x="0" y="0"/>
                </a:lnTo>
                <a:close/>
              </a:path>
            </a:pathLst>
          </a:custGeom>
          <a:blipFill>
            <a:blip r:embed="rId2"/>
            <a:stretch>
              <a:fillRect/>
            </a:stretch>
          </a:blipFill>
        </p:spPr>
        <p:txBody>
          <a:bodyPr/>
          <a:lstStyle/>
          <a:p>
            <a:endParaRPr lang="zh-CN" altLang="en-US"/>
          </a:p>
        </p:txBody>
      </p:sp>
      <p:sp>
        <p:nvSpPr>
          <p:cNvPr id="6" name="Freeform 6"/>
          <p:cNvSpPr/>
          <p:nvPr/>
        </p:nvSpPr>
        <p:spPr>
          <a:xfrm>
            <a:off x="15751499" y="143538"/>
            <a:ext cx="1468987" cy="1468987"/>
          </a:xfrm>
          <a:custGeom>
            <a:avLst/>
            <a:gdLst/>
            <a:ahLst/>
            <a:cxnLst/>
            <a:rect l="l" t="t" r="r" b="b"/>
            <a:pathLst>
              <a:path w="1468987" h="1468987">
                <a:moveTo>
                  <a:pt x="0" y="0"/>
                </a:moveTo>
                <a:lnTo>
                  <a:pt x="1468987" y="0"/>
                </a:lnTo>
                <a:lnTo>
                  <a:pt x="1468987" y="1468987"/>
                </a:lnTo>
                <a:lnTo>
                  <a:pt x="0" y="14689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7" name="Group 7"/>
          <p:cNvGrpSpPr/>
          <p:nvPr/>
        </p:nvGrpSpPr>
        <p:grpSpPr>
          <a:xfrm>
            <a:off x="1145480" y="6989253"/>
            <a:ext cx="2454954" cy="714642"/>
            <a:chOff x="0" y="0"/>
            <a:chExt cx="646572" cy="188218"/>
          </a:xfrm>
        </p:grpSpPr>
        <p:sp>
          <p:nvSpPr>
            <p:cNvPr id="8" name="Freeform 8"/>
            <p:cNvSpPr/>
            <p:nvPr/>
          </p:nvSpPr>
          <p:spPr>
            <a:xfrm>
              <a:off x="0" y="0"/>
              <a:ext cx="646572" cy="188218"/>
            </a:xfrm>
            <a:custGeom>
              <a:avLst/>
              <a:gdLst/>
              <a:ahLst/>
              <a:cxnLst/>
              <a:rect l="l" t="t" r="r" b="b"/>
              <a:pathLst>
                <a:path w="646572" h="188218">
                  <a:moveTo>
                    <a:pt x="0" y="0"/>
                  </a:moveTo>
                  <a:lnTo>
                    <a:pt x="646572" y="0"/>
                  </a:lnTo>
                  <a:lnTo>
                    <a:pt x="646572" y="188218"/>
                  </a:lnTo>
                  <a:lnTo>
                    <a:pt x="0" y="188218"/>
                  </a:lnTo>
                  <a:close/>
                </a:path>
              </a:pathLst>
            </a:custGeom>
            <a:solidFill>
              <a:srgbClr val="000000">
                <a:alpha val="0"/>
              </a:srgbClr>
            </a:solidFill>
            <a:ln w="38100" cap="sq">
              <a:solidFill>
                <a:srgbClr val="FF3131"/>
              </a:solidFill>
              <a:prstDash val="solid"/>
              <a:miter/>
            </a:ln>
          </p:spPr>
          <p:txBody>
            <a:bodyPr/>
            <a:lstStyle/>
            <a:p>
              <a:endParaRPr lang="zh-CN" altLang="en-US"/>
            </a:p>
          </p:txBody>
        </p:sp>
        <p:sp>
          <p:nvSpPr>
            <p:cNvPr id="9" name="TextBox 9"/>
            <p:cNvSpPr txBox="1"/>
            <p:nvPr/>
          </p:nvSpPr>
          <p:spPr>
            <a:xfrm>
              <a:off x="0" y="-28575"/>
              <a:ext cx="646572" cy="216793"/>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44482" y="443057"/>
            <a:ext cx="9031529" cy="812800"/>
          </a:xfrm>
          <a:prstGeom prst="rect">
            <a:avLst/>
          </a:prstGeom>
        </p:spPr>
        <p:txBody>
          <a:bodyPr lIns="0" tIns="0" rIns="0" bIns="0" rtlCol="0" anchor="t">
            <a:spAutoFit/>
          </a:bodyPr>
          <a:lstStyle/>
          <a:p>
            <a:pPr algn="ctr">
              <a:lnSpc>
                <a:spcPts val="6500"/>
              </a:lnSpc>
              <a:spcBef>
                <a:spcPct val="0"/>
              </a:spcBef>
            </a:pPr>
            <a:r>
              <a:rPr lang="en-US" sz="5000" dirty="0">
                <a:solidFill>
                  <a:srgbClr val="FFFFFF"/>
                </a:solidFill>
                <a:latin typeface="Oswald Bold"/>
              </a:rPr>
              <a:t>Removing  Duplicate Entries</a:t>
            </a:r>
          </a:p>
        </p:txBody>
      </p:sp>
      <p:sp>
        <p:nvSpPr>
          <p:cNvPr id="11" name="TextBox 11"/>
          <p:cNvSpPr txBox="1"/>
          <p:nvPr/>
        </p:nvSpPr>
        <p:spPr>
          <a:xfrm>
            <a:off x="1258111" y="2472807"/>
            <a:ext cx="15401902" cy="870585"/>
          </a:xfrm>
          <a:prstGeom prst="rect">
            <a:avLst/>
          </a:prstGeom>
        </p:spPr>
        <p:txBody>
          <a:bodyPr lIns="0" tIns="0" rIns="0" bIns="0" rtlCol="0" anchor="t">
            <a:spAutoFit/>
          </a:bodyPr>
          <a:lstStyle/>
          <a:p>
            <a:pPr>
              <a:lnSpc>
                <a:spcPts val="3509"/>
              </a:lnSpc>
              <a:spcBef>
                <a:spcPct val="0"/>
              </a:spcBef>
            </a:pPr>
            <a:r>
              <a:rPr lang="en-US" sz="2699" dirty="0">
                <a:solidFill>
                  <a:srgbClr val="000000"/>
                </a:solidFill>
                <a:latin typeface="DM Sans"/>
              </a:rPr>
              <a:t>We found 5,225 duplicate data entries. After removing both null data entries and duplicate data entries, the dimensions of the dataset are </a:t>
            </a:r>
            <a:r>
              <a:rPr lang="en-US" sz="2699" dirty="0">
                <a:solidFill>
                  <a:srgbClr val="FF3131"/>
                </a:solidFill>
                <a:latin typeface="DM Sans"/>
              </a:rPr>
              <a:t>(401604, 8)</a:t>
            </a:r>
          </a:p>
        </p:txBody>
      </p:sp>
      <p:sp>
        <p:nvSpPr>
          <p:cNvPr id="12" name="Freeform 1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2468673"/>
            <a:ext cx="10160551" cy="7009461"/>
          </a:xfrm>
          <a:custGeom>
            <a:avLst/>
            <a:gdLst/>
            <a:ahLst/>
            <a:cxnLst/>
            <a:rect l="l" t="t" r="r" b="b"/>
            <a:pathLst>
              <a:path w="10160551" h="7009461">
                <a:moveTo>
                  <a:pt x="0" y="0"/>
                </a:moveTo>
                <a:lnTo>
                  <a:pt x="10160551" y="0"/>
                </a:lnTo>
                <a:lnTo>
                  <a:pt x="10160551" y="7009461"/>
                </a:lnTo>
                <a:lnTo>
                  <a:pt x="0" y="7009461"/>
                </a:lnTo>
                <a:lnTo>
                  <a:pt x="0" y="0"/>
                </a:lnTo>
                <a:close/>
              </a:path>
            </a:pathLst>
          </a:custGeom>
          <a:blipFill>
            <a:blip r:embed="rId2"/>
            <a:stretch>
              <a:fillRect l="-12449" t="-16964"/>
            </a:stretch>
          </a:blipFill>
        </p:spPr>
        <p:txBody>
          <a:bodyPr/>
          <a:lstStyle/>
          <a:p>
            <a:endParaRPr lang="zh-CN" altLang="en-US"/>
          </a:p>
        </p:txBody>
      </p:sp>
      <p:sp>
        <p:nvSpPr>
          <p:cNvPr id="3" name="Freeform 3"/>
          <p:cNvSpPr/>
          <p:nvPr/>
        </p:nvSpPr>
        <p:spPr>
          <a:xfrm>
            <a:off x="10014640" y="2468673"/>
            <a:ext cx="3032306" cy="7009461"/>
          </a:xfrm>
          <a:custGeom>
            <a:avLst/>
            <a:gdLst/>
            <a:ahLst/>
            <a:cxnLst/>
            <a:rect l="l" t="t" r="r" b="b"/>
            <a:pathLst>
              <a:path w="3032306" h="7009461">
                <a:moveTo>
                  <a:pt x="0" y="0"/>
                </a:moveTo>
                <a:lnTo>
                  <a:pt x="3032306" y="0"/>
                </a:lnTo>
                <a:lnTo>
                  <a:pt x="3032306" y="7009461"/>
                </a:lnTo>
                <a:lnTo>
                  <a:pt x="0" y="7009461"/>
                </a:lnTo>
                <a:lnTo>
                  <a:pt x="0" y="0"/>
                </a:lnTo>
                <a:close/>
              </a:path>
            </a:pathLst>
          </a:custGeom>
          <a:blipFill>
            <a:blip r:embed="rId3"/>
            <a:stretch>
              <a:fillRect/>
            </a:stretch>
          </a:blipFill>
        </p:spPr>
        <p:txBody>
          <a:bodyPr/>
          <a:lstStyle/>
          <a:p>
            <a:endParaRPr lang="zh-CN" altLang="en-US"/>
          </a:p>
        </p:txBody>
      </p:sp>
      <p:grpSp>
        <p:nvGrpSpPr>
          <p:cNvPr id="4" name="Group 4"/>
          <p:cNvGrpSpPr/>
          <p:nvPr/>
        </p:nvGrpSpPr>
        <p:grpSpPr>
          <a:xfrm>
            <a:off x="0" y="0"/>
            <a:ext cx="18288000" cy="1756064"/>
            <a:chOff x="0" y="0"/>
            <a:chExt cx="4816593" cy="462502"/>
          </a:xfrm>
        </p:grpSpPr>
        <p:sp>
          <p:nvSpPr>
            <p:cNvPr id="5" name="Freeform 5"/>
            <p:cNvSpPr/>
            <p:nvPr/>
          </p:nvSpPr>
          <p:spPr>
            <a:xfrm>
              <a:off x="0" y="0"/>
              <a:ext cx="4816592" cy="462502"/>
            </a:xfrm>
            <a:custGeom>
              <a:avLst/>
              <a:gdLst/>
              <a:ahLst/>
              <a:cxnLst/>
              <a:rect l="l" t="t" r="r" b="b"/>
              <a:pathLst>
                <a:path w="4816592" h="462502">
                  <a:moveTo>
                    <a:pt x="0" y="0"/>
                  </a:moveTo>
                  <a:lnTo>
                    <a:pt x="4816592" y="0"/>
                  </a:lnTo>
                  <a:lnTo>
                    <a:pt x="4816592" y="462502"/>
                  </a:lnTo>
                  <a:lnTo>
                    <a:pt x="0" y="462502"/>
                  </a:lnTo>
                  <a:close/>
                </a:path>
              </a:pathLst>
            </a:custGeom>
            <a:solidFill>
              <a:srgbClr val="1A1A1A"/>
            </a:solidFill>
          </p:spPr>
          <p:txBody>
            <a:bodyPr/>
            <a:lstStyle/>
            <a:p>
              <a:endParaRPr lang="zh-CN" altLang="en-US"/>
            </a:p>
          </p:txBody>
        </p:sp>
        <p:sp>
          <p:nvSpPr>
            <p:cNvPr id="6" name="TextBox 6"/>
            <p:cNvSpPr txBox="1"/>
            <p:nvPr/>
          </p:nvSpPr>
          <p:spPr>
            <a:xfrm>
              <a:off x="0" y="-28575"/>
              <a:ext cx="4816593" cy="491077"/>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15086191" y="218800"/>
            <a:ext cx="2173109" cy="1318463"/>
          </a:xfrm>
          <a:custGeom>
            <a:avLst/>
            <a:gdLst/>
            <a:ahLst/>
            <a:cxnLst/>
            <a:rect l="l" t="t" r="r" b="b"/>
            <a:pathLst>
              <a:path w="2173109" h="1318463">
                <a:moveTo>
                  <a:pt x="0" y="0"/>
                </a:moveTo>
                <a:lnTo>
                  <a:pt x="2173109" y="0"/>
                </a:lnTo>
                <a:lnTo>
                  <a:pt x="2173109" y="1318463"/>
                </a:lnTo>
                <a:lnTo>
                  <a:pt x="0" y="13184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8" name="TextBox 8"/>
          <p:cNvSpPr txBox="1"/>
          <p:nvPr/>
        </p:nvSpPr>
        <p:spPr>
          <a:xfrm>
            <a:off x="13046946" y="2473449"/>
            <a:ext cx="4697428" cy="7442835"/>
          </a:xfrm>
          <a:prstGeom prst="rect">
            <a:avLst/>
          </a:prstGeom>
        </p:spPr>
        <p:txBody>
          <a:bodyPr lIns="0" tIns="0" rIns="0" bIns="0" rtlCol="0" anchor="t">
            <a:spAutoFit/>
          </a:bodyPr>
          <a:lstStyle/>
          <a:p>
            <a:pPr>
              <a:lnSpc>
                <a:spcPts val="3510"/>
              </a:lnSpc>
            </a:pPr>
            <a:endParaRPr/>
          </a:p>
          <a:p>
            <a:pPr marL="582930" lvl="1" indent="-291465">
              <a:lnSpc>
                <a:spcPts val="3510"/>
              </a:lnSpc>
              <a:buFont typeface="Arial"/>
              <a:buChar char="•"/>
            </a:pPr>
            <a:r>
              <a:rPr lang="en-US" sz="2700">
                <a:solidFill>
                  <a:srgbClr val="000000"/>
                </a:solidFill>
                <a:latin typeface="DM Sans"/>
              </a:rPr>
              <a:t>We extracted the countries the countries from which orders were made and show the result on a choropleth map.</a:t>
            </a:r>
          </a:p>
          <a:p>
            <a:pPr>
              <a:lnSpc>
                <a:spcPts val="3510"/>
              </a:lnSpc>
            </a:pPr>
            <a:endParaRPr lang="en-US" sz="2700">
              <a:solidFill>
                <a:srgbClr val="000000"/>
              </a:solidFill>
              <a:latin typeface="DM Sans"/>
            </a:endParaRPr>
          </a:p>
          <a:p>
            <a:pPr>
              <a:lnSpc>
                <a:spcPts val="3510"/>
              </a:lnSpc>
            </a:pPr>
            <a:endParaRPr lang="en-US" sz="2700">
              <a:solidFill>
                <a:srgbClr val="000000"/>
              </a:solidFill>
              <a:latin typeface="DM Sans"/>
            </a:endParaRPr>
          </a:p>
          <a:p>
            <a:pPr>
              <a:lnSpc>
                <a:spcPts val="3510"/>
              </a:lnSpc>
            </a:pPr>
            <a:endParaRPr lang="en-US" sz="2700">
              <a:solidFill>
                <a:srgbClr val="000000"/>
              </a:solidFill>
              <a:latin typeface="DM Sans"/>
            </a:endParaRPr>
          </a:p>
          <a:p>
            <a:pPr marL="582930" lvl="1" indent="-291465">
              <a:lnSpc>
                <a:spcPts val="3510"/>
              </a:lnSpc>
              <a:buFont typeface="Arial"/>
              <a:buChar char="•"/>
            </a:pPr>
            <a:r>
              <a:rPr lang="en-US" sz="2700">
                <a:solidFill>
                  <a:srgbClr val="000000"/>
                </a:solidFill>
                <a:latin typeface="DM Sans"/>
              </a:rPr>
              <a:t>The dataset is largely dominated by orders made from the UK, followed by orders made from Germany, France and Eire. </a:t>
            </a:r>
          </a:p>
          <a:p>
            <a:pPr>
              <a:lnSpc>
                <a:spcPts val="3510"/>
              </a:lnSpc>
            </a:pPr>
            <a:endParaRPr lang="en-US" sz="2700">
              <a:solidFill>
                <a:srgbClr val="000000"/>
              </a:solidFill>
              <a:latin typeface="DM Sans"/>
            </a:endParaRPr>
          </a:p>
          <a:p>
            <a:pPr>
              <a:lnSpc>
                <a:spcPts val="3510"/>
              </a:lnSpc>
              <a:spcBef>
                <a:spcPct val="0"/>
              </a:spcBef>
            </a:pPr>
            <a:endParaRPr lang="en-US" sz="2700">
              <a:solidFill>
                <a:srgbClr val="000000"/>
              </a:solidFill>
              <a:latin typeface="DM Sans"/>
            </a:endParaRPr>
          </a:p>
        </p:txBody>
      </p:sp>
      <p:sp>
        <p:nvSpPr>
          <p:cNvPr id="9" name="TextBox 9"/>
          <p:cNvSpPr txBox="1"/>
          <p:nvPr/>
        </p:nvSpPr>
        <p:spPr>
          <a:xfrm>
            <a:off x="463435" y="401782"/>
            <a:ext cx="13063854" cy="857249"/>
          </a:xfrm>
          <a:prstGeom prst="rect">
            <a:avLst/>
          </a:prstGeom>
        </p:spPr>
        <p:txBody>
          <a:bodyPr lIns="0" tIns="0" rIns="0" bIns="0" rtlCol="0" anchor="t">
            <a:spAutoFit/>
          </a:bodyPr>
          <a:lstStyle/>
          <a:p>
            <a:pPr>
              <a:lnSpc>
                <a:spcPts val="6900"/>
              </a:lnSpc>
            </a:pPr>
            <a:r>
              <a:rPr lang="en-US" sz="5000" spc="490">
                <a:solidFill>
                  <a:srgbClr val="FFFFFF"/>
                </a:solidFill>
                <a:latin typeface="Oswald Bold"/>
              </a:rPr>
              <a:t>Number of Orders per Country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1269</Words>
  <Application>Microsoft Office PowerPoint</Application>
  <PresentationFormat>自定义</PresentationFormat>
  <Paragraphs>184</Paragraphs>
  <Slides>42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DM Sans</vt:lpstr>
      <vt:lpstr>Calibri</vt:lpstr>
      <vt:lpstr>DM Sans Bold</vt:lpstr>
      <vt:lpstr>Oswald Bold</vt:lpstr>
      <vt:lpstr>DM Sans Bold Italics</vt:lpstr>
      <vt:lpstr>DM Sans Italics</vt:lpstr>
      <vt:lpstr>Arial</vt:lpstr>
      <vt:lpstr>Montserrat Classic Bold</vt:lpstr>
      <vt:lpstr>Oswald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Analytics</dc:title>
  <dc:creator>陈临霄</dc:creator>
  <cp:lastModifiedBy>clx1234p@outlook.com</cp:lastModifiedBy>
  <cp:revision>4</cp:revision>
  <dcterms:created xsi:type="dcterms:W3CDTF">2006-08-16T00:00:00Z</dcterms:created>
  <dcterms:modified xsi:type="dcterms:W3CDTF">2024-03-31T08:57:15Z</dcterms:modified>
  <dc:identifier>DAGADau-ilw</dc:identifier>
</cp:coreProperties>
</file>